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9"/>
  </p:notesMasterIdLst>
  <p:sldIdLst>
    <p:sldId id="256" r:id="rId5"/>
    <p:sldId id="257" r:id="rId6"/>
    <p:sldId id="261" r:id="rId7"/>
    <p:sldId id="258" r:id="rId8"/>
    <p:sldId id="274" r:id="rId9"/>
    <p:sldId id="275" r:id="rId10"/>
    <p:sldId id="276" r:id="rId11"/>
    <p:sldId id="277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313" r:id="rId21"/>
    <p:sldId id="287" r:id="rId22"/>
    <p:sldId id="311" r:id="rId23"/>
    <p:sldId id="262" r:id="rId24"/>
    <p:sldId id="289" r:id="rId25"/>
    <p:sldId id="290" r:id="rId26"/>
    <p:sldId id="291" r:id="rId27"/>
    <p:sldId id="292" r:id="rId28"/>
    <p:sldId id="293" r:id="rId29"/>
    <p:sldId id="294" r:id="rId30"/>
    <p:sldId id="296" r:id="rId31"/>
    <p:sldId id="295" r:id="rId32"/>
    <p:sldId id="263" r:id="rId33"/>
    <p:sldId id="297" r:id="rId34"/>
    <p:sldId id="301" r:id="rId35"/>
    <p:sldId id="302" r:id="rId36"/>
    <p:sldId id="305" r:id="rId37"/>
    <p:sldId id="303" r:id="rId38"/>
    <p:sldId id="304" r:id="rId39"/>
    <p:sldId id="310" r:id="rId40"/>
    <p:sldId id="298" r:id="rId41"/>
    <p:sldId id="306" r:id="rId42"/>
    <p:sldId id="307" r:id="rId43"/>
    <p:sldId id="308" r:id="rId44"/>
    <p:sldId id="300" r:id="rId45"/>
    <p:sldId id="264" r:id="rId46"/>
    <p:sldId id="312" r:id="rId47"/>
    <p:sldId id="265" r:id="rId4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B30345-FB47-4D96-AC7D-B5679B8AB024}" v="144" dt="2024-11-09T14:41:06.999"/>
  </p1510:revLst>
</p1510:revInfo>
</file>

<file path=ppt/tableStyles.xml><?xml version="1.0" encoding="utf-8"?>
<a:tblStyleLst xmlns:a="http://schemas.openxmlformats.org/drawingml/2006/main" def="{5C22544A-7EE6-4342-B048-85BDC9FD1C3A}"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AE5EF-8417-4276-B6AC-140FD2D32376}" type="datetimeFigureOut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F0B80-6D3D-4951-AC0A-110A32C4BD4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80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2920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340AA-434A-04F8-5AEC-BA53834AF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2EA4513-7D26-0E6E-B57D-3C9812BBC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E5BB607-2C42-FD4B-1467-3A76801B7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A50B20-CF33-204E-15EC-03C3E9E2E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7104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1D437-2A15-8250-8C9F-B85E40A20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AABC26E-DFBD-5A38-31D5-F6F0AB78F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871D6C6-7E37-6CD2-4982-E34146A83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482B7BB-26F1-C3E9-3DEB-17F40DEBF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91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98D70-F3CB-5065-3D0C-B46D722DA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FC944EA-9E17-F535-645B-58300CABB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3251275-FEC3-FB8E-A9EA-A90FA3A74A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525FF2-FB24-96CB-43DE-B3181543D3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2792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FF23-1613-B5F5-8A24-1FFAB1006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02051A2-6BA8-C76C-EFB0-50419694D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DC09E13-D835-9AE1-7BE2-A3366E12E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674441-2D93-2272-3609-159E4DE688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488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530B7-1672-5FC1-E03D-257E4BB5A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BC6911E-64A8-0B02-3954-96FF6E66F5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92A17ED-AA4A-E57A-095D-A6CF3ACB5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3A430C-0F86-6922-B0D2-C04E3A9E1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3698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DF80C-EC11-7E99-E7C6-9BE98DC5E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9FCD003-004C-9C8C-4C17-103D671B8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42F50B2-ECC8-7329-A86A-F1AEEC40E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4D98E6-E644-3AB4-9A69-FAA14CA45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5875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DDA0E-4CFC-EADD-78C2-E6B5455E3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6DF52D7-5172-237B-6DEE-7C866918F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E0815AD-C44D-F573-1CB2-AC4CBED3F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F993A7-281E-C79B-C6ED-B3B1538D70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09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0B376-707B-9B9F-8169-1BFD5A034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91DF810-6172-A6FD-74E5-57E0798BE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A00C7A4-FAE3-346C-F174-E48A3CCEF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ECC31C-6D0C-1A34-6EC8-3D63A0664E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868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6BD82-39B5-C8D1-3E1F-41A46B2E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E85E740-AC44-563E-4F3D-F3D065617A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B54DCF6-9DD8-3FFB-9526-AC8EF236C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5DF9F6-0B71-9ACA-534C-4A50FE6418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3952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7F9AA-08F9-5114-C7AA-D91806B07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235B035-124A-20AA-B238-797740869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D4E67DB-5C50-E363-6E0B-7D94E5121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E09E72-9D7E-F054-9F64-47C030FDC8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3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287EC-5339-49F9-9666-E360970CB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CE3D510-9AB6-3C1C-DA6E-A7C2C657F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2316F42-828D-1D8E-DE1B-EE4650BC8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5508B0-874B-DD08-7750-1EF155289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571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B4E6E-4514-D523-B65C-796CB9B12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482AB65-E912-CF2C-28D0-E87A4EAE8F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B2AB8B5-C894-639A-D8BF-75B56720C1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EEAA74-9211-8A88-A111-D8EC17EB5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8879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274C4-6230-CED3-B33B-ABE79CEE1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8BF1620-3E37-C202-FFE6-D843570BA5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DE2D5EA-A321-A09B-2C44-5F5F19BA6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02AF00-D8B7-A344-0DEA-50B106CF23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392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BAACC-CFD1-98A3-3DC8-C823D6AE7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27617ED-077A-59D0-380C-D5E8F6360A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249B0EF-634C-5318-AC59-2B54259C9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33C933-BF33-5F17-E21E-B202FDED72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645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279A6-9479-F6F5-F997-D768BC755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86545F2-5285-DEFE-8DE9-3E4859F3A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1D2025F-4AC0-F04D-1E65-4BFF1A4EDF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4253FC-4204-4A5B-0AD9-2386887ABF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6897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A7F1-BFCA-8D5B-BF75-20F89B81D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4B2D3B4-B2FB-673A-860D-14CCBB47C7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F53F062-5373-CD89-E20C-7D8D6FDC1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CF9BD6-167F-03B5-369D-6212232E47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2959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6C0B9-5E24-AB04-CB4F-A300DA493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80A8EFA-508A-440A-98BB-0A73460CD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D33C549-DAE2-E917-0EC9-2062D561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BA8E13-DA42-8395-D687-09A609ABEB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04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FB274-5517-DF67-F0E2-3C47AD9A0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83E34AB-A127-7729-227E-B728AE35A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C89710C-7C01-E755-9E77-EBBEA40E4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E1BF85-D6ED-9081-47BA-638A2E9432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962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310AF-092D-309A-C684-931F97723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185A232-252C-9877-CE1F-4BAE971596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62FF916-9C87-C89B-D186-B3DCD5611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78A902-6E3C-EC14-506A-29CB3A3294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2673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7F0EB-A31C-4D2A-C456-881F5734C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FCD05FD-44C9-AB67-E669-E420B261C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D5887BE-A42D-0D7F-769D-619646C54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24DDA4-2FFB-9124-35FC-F1257A990B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32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D2385-F883-FE88-22F7-A366AAFC6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E619435-25AA-1B30-7AD0-551F05916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68195F2-EC06-D95B-C36B-3427C6CAF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FBD928-A27A-93E0-937A-CF102D1599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927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59422-9510-B724-14E3-F09C652AA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E3479AB-A4EC-9A9E-AD9E-5B853621C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D688152-C6B1-AFFA-8695-914CC00AC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AD0F3F-ECD4-5FA5-5BE7-64C7E89E4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718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EE3ED-B3BF-7D3D-F0CB-DD45F1FE2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0A5FE36-AB5A-AE03-1E61-8820F363B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53C12F6-3DDC-3F13-CE03-71FA98972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07F815-ED54-2E53-83DD-8C68EACE8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32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DC6D3-AC21-4EBB-E7C4-9EA305282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FC56C22-B917-8931-76A1-04FA76CA1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6C1CB1C-F4D4-4B81-1E11-1B21ECFE5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0B480F-1447-1C2F-F5EE-6C50740664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9632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5958C-D1CD-F8DC-70B7-B5EE0FBB3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11F9848-626D-26F5-89D4-347A5AD88E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D5ADD7B-A02C-B1E2-609A-93E8F504D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EE61EE-2E63-7125-1F44-B45007262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2098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86D6F-D144-D47A-8110-F823303A3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38F74B3-F054-7841-BB2C-7818BDD30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65AED67-E97F-B2E8-0154-35580C637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304404-EF4A-C625-BFB1-D0A482BC62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8F0B80-6D3D-4951-AC0A-110A32C4BD4E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0383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5CBA02-F91E-D838-1EFC-B5F31791F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1E4F9B3-3A4F-4704-5361-4570C75C6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2261B1-A93A-4E67-1951-E3ED12FA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81732-C885-4869-8C67-951D83073D3E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CE84A5-0788-7C95-31E1-C8C2C4FAD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8B01CC-D619-BB84-6067-9F17508BF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43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68E0EC-F00F-76C6-17AD-FF96F406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0F13322-08DC-15F2-1349-E6C068182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604740-A4C1-E5AE-A898-DE0305801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3DB6E-CC15-4D4B-954E-0F245201E914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AB152CF-8C9C-000F-E8AD-200FE0177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A1B2C8-2861-F012-39F1-EB4525919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348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532A737-B512-73E8-061A-53BE71C74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AAE71D7-6C69-11D4-3AB2-31BFA1D4E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211D18-D0FB-ED24-0652-E78910B10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DB9D-5319-4057-9D41-984F2E34D82A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4780E5-A097-DA11-82D8-C802C928B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9DA2B4-0EE8-F8E3-9732-B1FFCFDD1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780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10C442-6C1A-3872-0B3A-EF78B827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3A04E8-C5C8-5EF5-37A8-106CB710E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6B0BDE8-3762-D133-8C89-F1B493002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601CC-DB46-412A-BB90-1983F74415AF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3F5D7E-03D0-E5A4-A732-F18E7C6B4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6C33C5-FDC6-0E64-B7F1-A9A35B61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212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9146ED-2344-7BC0-17D0-37CF4F1A6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EEB9AFE-DA58-F65A-5FFF-4DD184553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BDBD16-A0BA-FFE6-739A-E3B7A5D62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F53ED-6285-4C20-B712-C49C2D325E75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1971A2-91EC-61BF-AE74-3E3F3CBAD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C2C0E3-79D4-30EF-E965-84C4F25A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911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0B6217-DF66-2E10-4854-C9205F6EA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457219-9143-70DE-FC80-60FE83FC21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EA006CB-4621-B017-4ECE-08A07790F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A176BB0-5389-CA13-F613-6ABD54BBA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FC36B-9875-4FC1-9CEA-F8B8B88D43D0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49FCF37-AC85-0DA2-FC72-58215279F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27F8FAE-804C-C4E2-C062-81BB7A71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967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C40D0-0C66-A5E2-6C2A-F4A0D9E8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C3C1689-9B62-FB79-C25A-BED1FAB66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1512BB4-C485-6774-19A3-639935F2E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D54E3CB-DAD3-B3C3-A178-627F80287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F2E1698-6F70-C65F-EEC8-5CE72D0B7F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9633BC3-ABFD-9B22-86C1-09319407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865D1-B7DB-455F-AE5F-B7A9581CF575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75B34BD-849D-DB20-334B-DB4A6585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7D0F773-CD7F-F158-59BA-7C139ACB2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99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E8DA4E-1891-5E2D-1F5D-7D0D2D7D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394C05B-E527-13AC-3B93-55F3044DB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55C89-B58C-44FB-BF1B-F51F7AA24528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58DC04-DF44-48BB-C59A-C9B3B1F1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270C11-03F0-85C4-025A-59500AD9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023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B2C7890-DCAC-57AC-4EFE-79A5B4E4B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CC8E2-CE8A-4262-BF34-7B4A7DD194E4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E68CAB3-9641-9E32-6722-C2D71FA2E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4D4066-D8CD-F666-39ED-E5C7BB29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591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10CE07-8D45-DC6A-FB20-6614A5E1E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9A7A58-8C47-CCD2-72D8-50B9C32AD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4D14248-77C3-4A29-5E86-323824E69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7B4D159-64B8-6DF5-D2F6-229624755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94D5E-DDB1-4F76-B9F0-E2C245E13A1A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850A03-2372-A848-7031-D86FE0355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7648961-56C7-C82D-B2DB-4E8905E4B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335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6C2FFB-7E09-E03A-C1F6-3240247CA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FD989A9-1987-3AA7-C085-F06C61B3AB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C9A6EED-D065-4E06-2027-C571043D0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E011A2-9D01-9E72-9CD4-12F1C7DE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F2D67-B405-4F93-87DE-B5B05DEF6939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86CE53-BF80-9615-8E32-382662ED0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056C86-E847-6C18-BF58-7B0B48668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09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5E1A10E-0E38-4FC3-B626-9C991B9B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2FA0F0-EF56-B0BE-D005-B0C0B8554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DBE708-1367-9086-1EF8-E13C311CF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7922F8-EB32-471E-A17D-EE2FA7747810}" type="datetime1">
              <a:rPr lang="zh-TW" altLang="en-US" smtClean="0"/>
              <a:t>2024/11/12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582C45-BE58-AED1-2545-E0A4A13B9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D75378-69CC-80C6-6A3D-DA02086C3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ECB5A2-1244-4ED0-AD7A-70636841ED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122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DF5AF94A-269E-A032-E563-8B3CD3D28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1358913-CFFA-AF02-FB65-1D65918D2F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TEACHING</a:t>
            </a:r>
            <a:r>
              <a:rPr lang="zh-TW" altLang="en-US" dirty="0">
                <a:solidFill>
                  <a:srgbClr val="FFFFFF"/>
                </a:solidFill>
              </a:rPr>
              <a:t> </a:t>
            </a:r>
            <a:r>
              <a:rPr lang="en-US" altLang="zh-TW" dirty="0">
                <a:solidFill>
                  <a:srgbClr val="FFFFFF"/>
                </a:solidFill>
              </a:rPr>
              <a:t>EDGE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F17A5FA-8B25-CAC9-09EB-54C745A8A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>
                <a:solidFill>
                  <a:srgbClr val="FFFFFF"/>
                </a:solidFill>
              </a:rPr>
              <a:t>授課教授</a:t>
            </a:r>
            <a:r>
              <a:rPr lang="en-US" altLang="zh-TW" dirty="0">
                <a:solidFill>
                  <a:srgbClr val="FFFFFF"/>
                </a:solidFill>
              </a:rPr>
              <a:t>:</a:t>
            </a:r>
            <a:r>
              <a:rPr lang="zh-TW" altLang="en-US" dirty="0">
                <a:solidFill>
                  <a:srgbClr val="FFFFFF"/>
                </a:solidFill>
              </a:rPr>
              <a:t> 施信毓 教授</a:t>
            </a:r>
            <a:endParaRPr lang="en-US" altLang="zh-TW" dirty="0">
              <a:solidFill>
                <a:srgbClr val="FFFFFF"/>
              </a:solidFill>
            </a:endParaRPr>
          </a:p>
          <a:p>
            <a:r>
              <a:rPr lang="zh-TW" altLang="en-US" dirty="0">
                <a:solidFill>
                  <a:srgbClr val="FFFFFF"/>
                </a:solidFill>
              </a:rPr>
              <a:t>組別</a:t>
            </a:r>
            <a:r>
              <a:rPr lang="en-US" altLang="zh-TW" dirty="0">
                <a:solidFill>
                  <a:srgbClr val="FFFFFF"/>
                </a:solidFill>
              </a:rPr>
              <a:t>:</a:t>
            </a:r>
            <a:r>
              <a:rPr lang="zh-TW" altLang="en-US" dirty="0">
                <a:solidFill>
                  <a:srgbClr val="FFFFFF"/>
                </a:solidFill>
              </a:rPr>
              <a:t> </a:t>
            </a:r>
            <a:r>
              <a:rPr lang="en-US" altLang="zh-TW" dirty="0">
                <a:solidFill>
                  <a:srgbClr val="FFFFFF"/>
                </a:solidFill>
              </a:rPr>
              <a:t>G02</a:t>
            </a:r>
          </a:p>
          <a:p>
            <a:r>
              <a:rPr lang="zh-TW" altLang="en-US" dirty="0">
                <a:solidFill>
                  <a:srgbClr val="FFFFFF"/>
                </a:solidFill>
              </a:rPr>
              <a:t>組員</a:t>
            </a:r>
            <a:r>
              <a:rPr lang="en-US" altLang="zh-TW" dirty="0">
                <a:solidFill>
                  <a:srgbClr val="FFFFFF"/>
                </a:solidFill>
              </a:rPr>
              <a:t>:</a:t>
            </a:r>
            <a:r>
              <a:rPr lang="zh-TW" altLang="en-US" dirty="0">
                <a:solidFill>
                  <a:srgbClr val="FFFFFF"/>
                </a:solidFill>
              </a:rPr>
              <a:t> 楊承叡、蘇俊宇、鄭祺學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AFA7FF-E8FC-4407-82BE-24C359CB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264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E2D57-405B-2512-D640-D25A19B80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1010AF1F-97CB-337B-70A2-3550AA43E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1FF85DE-BB65-BDE1-DB9F-2C2A3B461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987371A-5758-116D-CF3E-008DDB1F5B01}"/>
              </a:ext>
            </a:extLst>
          </p:cNvPr>
          <p:cNvCxnSpPr>
            <a:cxnSpLocks/>
          </p:cNvCxnSpPr>
          <p:nvPr/>
        </p:nvCxnSpPr>
        <p:spPr>
          <a:xfrm flipV="1">
            <a:off x="1431884" y="4400550"/>
            <a:ext cx="1371600" cy="1171575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89B69B1-D115-359A-933E-468EB063C30C}"/>
                  </a:ext>
                </a:extLst>
              </p:cNvPr>
              <p:cNvSpPr txBox="1"/>
              <p:nvPr/>
            </p:nvSpPr>
            <p:spPr>
              <a:xfrm>
                <a:off x="2734841" y="4053840"/>
                <a:ext cx="4725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89B69B1-D115-359A-933E-468EB063C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841" y="4053840"/>
                <a:ext cx="4725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11A80A9-FA6E-72C7-A312-8DFA4B2DF9BD}"/>
                  </a:ext>
                </a:extLst>
              </p:cNvPr>
              <p:cNvSpPr txBox="1"/>
              <p:nvPr/>
            </p:nvSpPr>
            <p:spPr>
              <a:xfrm>
                <a:off x="2619942" y="5163380"/>
                <a:ext cx="2175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TW" alt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11A80A9-FA6E-72C7-A312-8DFA4B2DF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942" y="5163380"/>
                <a:ext cx="21757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>
            <a:extLst>
              <a:ext uri="{FF2B5EF4-FFF2-40B4-BE49-F238E27FC236}">
                <a16:creationId xmlns:a16="http://schemas.microsoft.com/office/drawing/2014/main" id="{E2C97564-67B2-841B-A8F8-CB75D57D962E}"/>
              </a:ext>
            </a:extLst>
          </p:cNvPr>
          <p:cNvGrpSpPr/>
          <p:nvPr/>
        </p:nvGrpSpPr>
        <p:grpSpPr>
          <a:xfrm>
            <a:off x="9457159" y="2031593"/>
            <a:ext cx="2138534" cy="2206913"/>
            <a:chOff x="9810750" y="2012662"/>
            <a:chExt cx="2138534" cy="2206913"/>
          </a:xfrm>
        </p:grpSpPr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728EC7F4-518F-FAD7-75BF-195B493A0DD0}"/>
                </a:ext>
              </a:extLst>
            </p:cNvPr>
            <p:cNvCxnSpPr/>
            <p:nvPr/>
          </p:nvCxnSpPr>
          <p:spPr>
            <a:xfrm>
              <a:off x="9810750" y="2305050"/>
              <a:ext cx="0" cy="19145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EDBC4CA3-56AC-EBA3-09AE-58CF1CF37C41}"/>
                    </a:ext>
                  </a:extLst>
                </p:cNvPr>
                <p:cNvSpPr txBox="1"/>
                <p:nvPr/>
              </p:nvSpPr>
              <p:spPr>
                <a:xfrm>
                  <a:off x="9810750" y="2012662"/>
                  <a:ext cx="2138534" cy="6646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zh-TW" alt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火星</m:t>
                            </m:r>
                          </m:sub>
                        </m:sSub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≒</m:t>
                        </m:r>
                        <m:r>
                          <a:rPr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EDBC4CA3-56AC-EBA3-09AE-58CF1CF37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0750" y="2012662"/>
                  <a:ext cx="2138534" cy="66460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1286DFD6-02F3-A884-E947-10241F87A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608" y="5350427"/>
            <a:ext cx="590550" cy="443396"/>
          </a:xfrm>
          <a:prstGeom prst="rect">
            <a:avLst/>
          </a:prstGeom>
        </p:spPr>
      </p:pic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4F00BC4-6376-93D6-83BA-02F2BDF4B31D}"/>
              </a:ext>
            </a:extLst>
          </p:cNvPr>
          <p:cNvCxnSpPr/>
          <p:nvPr/>
        </p:nvCxnSpPr>
        <p:spPr>
          <a:xfrm flipV="1">
            <a:off x="1431884" y="5532712"/>
            <a:ext cx="7730589" cy="3941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F48E722-D3FE-7B42-8B20-3ECC862D731B}"/>
              </a:ext>
            </a:extLst>
          </p:cNvPr>
          <p:cNvCxnSpPr>
            <a:cxnSpLocks/>
          </p:cNvCxnSpPr>
          <p:nvPr/>
        </p:nvCxnSpPr>
        <p:spPr>
          <a:xfrm flipV="1">
            <a:off x="1439504" y="5350427"/>
            <a:ext cx="0" cy="37409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82F812DE-A9E3-DE3B-41AD-0F7BE5BBD947}"/>
              </a:ext>
            </a:extLst>
          </p:cNvPr>
          <p:cNvCxnSpPr>
            <a:cxnSpLocks/>
          </p:cNvCxnSpPr>
          <p:nvPr/>
        </p:nvCxnSpPr>
        <p:spPr>
          <a:xfrm flipV="1">
            <a:off x="9162473" y="5299351"/>
            <a:ext cx="0" cy="37409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投影片編號版面配置區 23">
            <a:extLst>
              <a:ext uri="{FF2B5EF4-FFF2-40B4-BE49-F238E27FC236}">
                <a16:creationId xmlns:a16="http://schemas.microsoft.com/office/drawing/2014/main" id="{DC2AD6F8-0168-F890-5A02-D319D0634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58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11111E-6 L 0.11536 0.081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8" y="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7151E8-9750-C34F-718A-0D8C7BB5A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1BB56550-DC01-F179-9F58-707C15F1B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5D1C3F5-752E-057E-B477-536B93A1F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127111B-69CA-04C0-29E9-7E965D9024EC}"/>
              </a:ext>
            </a:extLst>
          </p:cNvPr>
          <p:cNvCxnSpPr>
            <a:cxnSpLocks/>
          </p:cNvCxnSpPr>
          <p:nvPr/>
        </p:nvCxnSpPr>
        <p:spPr>
          <a:xfrm flipV="1">
            <a:off x="1431884" y="4400550"/>
            <a:ext cx="1371600" cy="1171575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8211035-E7EA-1C15-CE47-F6139FCE93C9}"/>
                  </a:ext>
                </a:extLst>
              </p:cNvPr>
              <p:cNvSpPr txBox="1"/>
              <p:nvPr/>
            </p:nvSpPr>
            <p:spPr>
              <a:xfrm>
                <a:off x="2734841" y="4053840"/>
                <a:ext cx="4725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8211035-E7EA-1C15-CE47-F6139FCE9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841" y="4053840"/>
                <a:ext cx="4725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3096C6A-10D7-A5F4-92C9-F78E1691E4B8}"/>
                  </a:ext>
                </a:extLst>
              </p:cNvPr>
              <p:cNvSpPr txBox="1"/>
              <p:nvPr/>
            </p:nvSpPr>
            <p:spPr>
              <a:xfrm>
                <a:off x="4209284" y="5724525"/>
                <a:ext cx="2175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TW" alt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3096C6A-10D7-A5F4-92C9-F78E1691E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284" y="5724525"/>
                <a:ext cx="217578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>
            <a:extLst>
              <a:ext uri="{FF2B5EF4-FFF2-40B4-BE49-F238E27FC236}">
                <a16:creationId xmlns:a16="http://schemas.microsoft.com/office/drawing/2014/main" id="{42D88BF5-7E6A-D255-2128-C55793C8686C}"/>
              </a:ext>
            </a:extLst>
          </p:cNvPr>
          <p:cNvGrpSpPr/>
          <p:nvPr/>
        </p:nvGrpSpPr>
        <p:grpSpPr>
          <a:xfrm>
            <a:off x="9457159" y="2031593"/>
            <a:ext cx="2138534" cy="2206913"/>
            <a:chOff x="9810750" y="2012662"/>
            <a:chExt cx="2138534" cy="2206913"/>
          </a:xfrm>
        </p:grpSpPr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73EB0E86-F41B-853B-2748-435DFAF01B07}"/>
                </a:ext>
              </a:extLst>
            </p:cNvPr>
            <p:cNvCxnSpPr/>
            <p:nvPr/>
          </p:nvCxnSpPr>
          <p:spPr>
            <a:xfrm>
              <a:off x="9810750" y="2305050"/>
              <a:ext cx="0" cy="19145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343AA9F0-F3CA-4736-D931-B3BB5420AB9D}"/>
                    </a:ext>
                  </a:extLst>
                </p:cNvPr>
                <p:cNvSpPr txBox="1"/>
                <p:nvPr/>
              </p:nvSpPr>
              <p:spPr>
                <a:xfrm>
                  <a:off x="9810750" y="2012662"/>
                  <a:ext cx="2138534" cy="6646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zh-TW" alt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火星</m:t>
                            </m:r>
                          </m:sub>
                        </m:sSub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≒</m:t>
                        </m:r>
                        <m:r>
                          <a:rPr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343AA9F0-F3CA-4736-D931-B3BB5420AB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0750" y="2012662"/>
                  <a:ext cx="2138534" cy="66460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5AD9F6C7-3151-7B51-329B-04AD339DBC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608" y="5350427"/>
            <a:ext cx="590550" cy="443396"/>
          </a:xfrm>
          <a:prstGeom prst="rect">
            <a:avLst/>
          </a:prstGeom>
        </p:spPr>
      </p:pic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3DB7710-0EED-4496-9079-7FC5C9722335}"/>
              </a:ext>
            </a:extLst>
          </p:cNvPr>
          <p:cNvCxnSpPr/>
          <p:nvPr/>
        </p:nvCxnSpPr>
        <p:spPr>
          <a:xfrm flipV="1">
            <a:off x="1431884" y="5532712"/>
            <a:ext cx="7730589" cy="3941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4DBECF90-4B56-41F6-EAA3-50CAC6877A25}"/>
              </a:ext>
            </a:extLst>
          </p:cNvPr>
          <p:cNvCxnSpPr>
            <a:cxnSpLocks/>
          </p:cNvCxnSpPr>
          <p:nvPr/>
        </p:nvCxnSpPr>
        <p:spPr>
          <a:xfrm flipV="1">
            <a:off x="1439504" y="5350427"/>
            <a:ext cx="0" cy="37409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82949AFF-AA1A-0163-5CA0-291512E6D037}"/>
              </a:ext>
            </a:extLst>
          </p:cNvPr>
          <p:cNvCxnSpPr>
            <a:cxnSpLocks/>
          </p:cNvCxnSpPr>
          <p:nvPr/>
        </p:nvCxnSpPr>
        <p:spPr>
          <a:xfrm flipV="1">
            <a:off x="9162473" y="5299351"/>
            <a:ext cx="0" cy="37409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C45F62D-29CE-9B72-7339-BE67EF37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591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955DE6-8C49-CDB7-F6F7-25821894F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6D38585A-A541-55D5-C157-31BC14F0A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D675ECB-BC49-F1DE-594F-953E238CE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25C71F2-A5F4-4ECA-27C8-A1B841D1B27B}"/>
              </a:ext>
            </a:extLst>
          </p:cNvPr>
          <p:cNvCxnSpPr>
            <a:cxnSpLocks/>
          </p:cNvCxnSpPr>
          <p:nvPr/>
        </p:nvCxnSpPr>
        <p:spPr>
          <a:xfrm flipV="1">
            <a:off x="1431884" y="4400550"/>
            <a:ext cx="1371600" cy="1171575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431B003-24C4-3E26-FFFD-9B0C2712C853}"/>
                  </a:ext>
                </a:extLst>
              </p:cNvPr>
              <p:cNvSpPr txBox="1"/>
              <p:nvPr/>
            </p:nvSpPr>
            <p:spPr>
              <a:xfrm>
                <a:off x="2734841" y="4053840"/>
                <a:ext cx="4725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431B003-24C4-3E26-FFFD-9B0C2712C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841" y="4053840"/>
                <a:ext cx="4725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C1BB3C0-76D8-3771-C56B-EC9C21CD3871}"/>
                  </a:ext>
                </a:extLst>
              </p:cNvPr>
              <p:cNvSpPr txBox="1"/>
              <p:nvPr/>
            </p:nvSpPr>
            <p:spPr>
              <a:xfrm>
                <a:off x="4209284" y="5724525"/>
                <a:ext cx="2175787" cy="696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C1BB3C0-76D8-3771-C56B-EC9C21CD3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284" y="5724525"/>
                <a:ext cx="2175787" cy="6967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>
            <a:extLst>
              <a:ext uri="{FF2B5EF4-FFF2-40B4-BE49-F238E27FC236}">
                <a16:creationId xmlns:a16="http://schemas.microsoft.com/office/drawing/2014/main" id="{530AF54E-EB83-E529-DABE-BC479C6DCA50}"/>
              </a:ext>
            </a:extLst>
          </p:cNvPr>
          <p:cNvGrpSpPr/>
          <p:nvPr/>
        </p:nvGrpSpPr>
        <p:grpSpPr>
          <a:xfrm>
            <a:off x="9457159" y="2031593"/>
            <a:ext cx="2138534" cy="2206913"/>
            <a:chOff x="9810750" y="2012662"/>
            <a:chExt cx="2138534" cy="2206913"/>
          </a:xfrm>
        </p:grpSpPr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1EE2EB00-043E-044B-BD27-CCEE86AB2FF6}"/>
                </a:ext>
              </a:extLst>
            </p:cNvPr>
            <p:cNvCxnSpPr/>
            <p:nvPr/>
          </p:nvCxnSpPr>
          <p:spPr>
            <a:xfrm>
              <a:off x="9810750" y="2305050"/>
              <a:ext cx="0" cy="19145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09441BA2-2B97-AAA2-270F-C15506233851}"/>
                    </a:ext>
                  </a:extLst>
                </p:cNvPr>
                <p:cNvSpPr txBox="1"/>
                <p:nvPr/>
              </p:nvSpPr>
              <p:spPr>
                <a:xfrm>
                  <a:off x="9810750" y="2012662"/>
                  <a:ext cx="2138534" cy="6646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zh-TW" alt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火星</m:t>
                            </m:r>
                          </m:sub>
                        </m:sSub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≒</m:t>
                        </m:r>
                        <m:r>
                          <a:rPr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09441BA2-2B97-AAA2-270F-C155062338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0750" y="2012662"/>
                  <a:ext cx="2138534" cy="66460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2BB5D828-9F32-ABDE-3105-37B3BCE6AD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608" y="5350427"/>
            <a:ext cx="590550" cy="443396"/>
          </a:xfrm>
          <a:prstGeom prst="rect">
            <a:avLst/>
          </a:prstGeom>
        </p:spPr>
      </p:pic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7FDF29E2-406B-AB4F-E970-E72AD8AC2C70}"/>
              </a:ext>
            </a:extLst>
          </p:cNvPr>
          <p:cNvCxnSpPr/>
          <p:nvPr/>
        </p:nvCxnSpPr>
        <p:spPr>
          <a:xfrm flipV="1">
            <a:off x="1431884" y="5532712"/>
            <a:ext cx="7730589" cy="3941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3DED628-EF5C-30A3-070F-6248C192F634}"/>
              </a:ext>
            </a:extLst>
          </p:cNvPr>
          <p:cNvCxnSpPr>
            <a:cxnSpLocks/>
          </p:cNvCxnSpPr>
          <p:nvPr/>
        </p:nvCxnSpPr>
        <p:spPr>
          <a:xfrm flipV="1">
            <a:off x="1439504" y="5350427"/>
            <a:ext cx="0" cy="37409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34F8D332-9427-F5FD-CBA5-16A7E8F8951D}"/>
              </a:ext>
            </a:extLst>
          </p:cNvPr>
          <p:cNvCxnSpPr>
            <a:cxnSpLocks/>
          </p:cNvCxnSpPr>
          <p:nvPr/>
        </p:nvCxnSpPr>
        <p:spPr>
          <a:xfrm flipV="1">
            <a:off x="9162473" y="5299351"/>
            <a:ext cx="0" cy="37409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217A386-522B-7EAF-646D-7D5A2FEB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543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99CB67-A400-A3F1-8DE0-696AB845B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A9F12CCB-BFA2-D154-3970-CDD2BCA7C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8463230-C728-926A-4F50-D6412558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F2B4A80-D64B-8A97-3103-03D0BF27B135}"/>
              </a:ext>
            </a:extLst>
          </p:cNvPr>
          <p:cNvCxnSpPr>
            <a:cxnSpLocks/>
          </p:cNvCxnSpPr>
          <p:nvPr/>
        </p:nvCxnSpPr>
        <p:spPr>
          <a:xfrm flipV="1">
            <a:off x="1431884" y="4400550"/>
            <a:ext cx="1371600" cy="1171575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CDC231E3-FC6C-54AB-F583-04C1C7C7ADEE}"/>
                  </a:ext>
                </a:extLst>
              </p:cNvPr>
              <p:cNvSpPr txBox="1"/>
              <p:nvPr/>
            </p:nvSpPr>
            <p:spPr>
              <a:xfrm>
                <a:off x="2734841" y="4053840"/>
                <a:ext cx="4725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CDC231E3-FC6C-54AB-F583-04C1C7C7A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841" y="4053840"/>
                <a:ext cx="47250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A58F99A-33D6-1E51-B970-7D98A0F1B869}"/>
                  </a:ext>
                </a:extLst>
              </p:cNvPr>
              <p:cNvSpPr txBox="1"/>
              <p:nvPr/>
            </p:nvSpPr>
            <p:spPr>
              <a:xfrm>
                <a:off x="4209284" y="5724525"/>
                <a:ext cx="2175787" cy="696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A58F99A-33D6-1E51-B970-7D98A0F1B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284" y="5724525"/>
                <a:ext cx="2175787" cy="6967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>
            <a:extLst>
              <a:ext uri="{FF2B5EF4-FFF2-40B4-BE49-F238E27FC236}">
                <a16:creationId xmlns:a16="http://schemas.microsoft.com/office/drawing/2014/main" id="{B73F14AA-D8DB-F1CD-7354-441C24254203}"/>
              </a:ext>
            </a:extLst>
          </p:cNvPr>
          <p:cNvGrpSpPr/>
          <p:nvPr/>
        </p:nvGrpSpPr>
        <p:grpSpPr>
          <a:xfrm>
            <a:off x="9457159" y="2031593"/>
            <a:ext cx="2138534" cy="2206913"/>
            <a:chOff x="9810750" y="2012662"/>
            <a:chExt cx="2138534" cy="2206913"/>
          </a:xfrm>
        </p:grpSpPr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B33296FD-1ADE-F10C-DAB0-A448AF67F320}"/>
                </a:ext>
              </a:extLst>
            </p:cNvPr>
            <p:cNvCxnSpPr/>
            <p:nvPr/>
          </p:nvCxnSpPr>
          <p:spPr>
            <a:xfrm>
              <a:off x="9810750" y="2305050"/>
              <a:ext cx="0" cy="19145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20A5BA72-70B3-944B-2D05-2715AB744DD1}"/>
                    </a:ext>
                  </a:extLst>
                </p:cNvPr>
                <p:cNvSpPr txBox="1"/>
                <p:nvPr/>
              </p:nvSpPr>
              <p:spPr>
                <a:xfrm>
                  <a:off x="9810750" y="2012662"/>
                  <a:ext cx="2138534" cy="6646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zh-TW" alt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火星</m:t>
                            </m:r>
                          </m:sub>
                        </m:sSub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≒</m:t>
                        </m:r>
                        <m:r>
                          <a:rPr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20A5BA72-70B3-944B-2D05-2715AB744D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0750" y="2012662"/>
                  <a:ext cx="2138534" cy="66460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03AB34B-52C6-B740-898B-50CA0E5C2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608" y="5350427"/>
            <a:ext cx="590550" cy="443396"/>
          </a:xfrm>
          <a:prstGeom prst="rect">
            <a:avLst/>
          </a:prstGeom>
        </p:spPr>
      </p:pic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091BC401-63C1-D8D3-A2E3-D92C975C4C21}"/>
              </a:ext>
            </a:extLst>
          </p:cNvPr>
          <p:cNvCxnSpPr/>
          <p:nvPr/>
        </p:nvCxnSpPr>
        <p:spPr>
          <a:xfrm flipV="1">
            <a:off x="1431884" y="5532712"/>
            <a:ext cx="7730589" cy="39413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A7B77138-87E6-FEFD-489B-25D9C23DAB8F}"/>
              </a:ext>
            </a:extLst>
          </p:cNvPr>
          <p:cNvCxnSpPr>
            <a:cxnSpLocks/>
          </p:cNvCxnSpPr>
          <p:nvPr/>
        </p:nvCxnSpPr>
        <p:spPr>
          <a:xfrm flipV="1">
            <a:off x="1439504" y="5350427"/>
            <a:ext cx="0" cy="37409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C46707B-C0D0-3371-EF86-6265E4F376B7}"/>
              </a:ext>
            </a:extLst>
          </p:cNvPr>
          <p:cNvCxnSpPr>
            <a:cxnSpLocks/>
          </p:cNvCxnSpPr>
          <p:nvPr/>
        </p:nvCxnSpPr>
        <p:spPr>
          <a:xfrm flipV="1">
            <a:off x="9162473" y="5299351"/>
            <a:ext cx="0" cy="37409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2EB7100C-A9C2-9F76-A826-35B661FE6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93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2F09FF-7C7C-D892-FB71-A829896BE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1D02CE30-BF65-CE32-09C1-07522D235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2AD7ED6-535A-9ABD-7C85-08851D25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865DA08-32F7-9E5C-E9D9-3279495137B3}"/>
                  </a:ext>
                </a:extLst>
              </p:cNvPr>
              <p:cNvSpPr txBox="1"/>
              <p:nvPr/>
            </p:nvSpPr>
            <p:spPr>
              <a:xfrm>
                <a:off x="4209284" y="5724525"/>
                <a:ext cx="2175787" cy="739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/>
                            <m:sup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865DA08-32F7-9E5C-E9D9-327949513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284" y="5724525"/>
                <a:ext cx="2175787" cy="7398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899561C2-C8E6-B642-2B06-E581F5071674}"/>
              </a:ext>
            </a:extLst>
          </p:cNvPr>
          <p:cNvSpPr txBox="1"/>
          <p:nvPr/>
        </p:nvSpPr>
        <p:spPr>
          <a:xfrm>
            <a:off x="974436" y="882516"/>
            <a:ext cx="6255545" cy="244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golf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dis,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done,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output 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fail.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position,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zh-TW" altLang="en-US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output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 error,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v0, 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theta, 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A9B7794-7B0B-1085-E9C1-D27611CE1A55}"/>
                  </a:ext>
                </a:extLst>
              </p:cNvPr>
              <p:cNvSpPr txBox="1"/>
              <p:nvPr/>
            </p:nvSpPr>
            <p:spPr>
              <a:xfrm>
                <a:off x="5145802" y="5771768"/>
                <a:ext cx="3789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A9B7794-7B0B-1085-E9C1-D27611CE1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02" y="5771768"/>
                <a:ext cx="3789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8CE0F34-10A0-D095-984A-C2D8A06F6E0E}"/>
                  </a:ext>
                </a:extLst>
              </p:cNvPr>
              <p:cNvSpPr txBox="1"/>
              <p:nvPr/>
            </p:nvSpPr>
            <p:spPr>
              <a:xfrm>
                <a:off x="5325752" y="5753100"/>
                <a:ext cx="4725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8CE0F34-10A0-D095-984A-C2D8A06F6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752" y="5753100"/>
                <a:ext cx="472501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5DEE7912-76D9-CE14-AD29-F0CFE2603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213A19B3-7D11-ECC0-4BC3-54FFBAF1CB2E}"/>
              </a:ext>
            </a:extLst>
          </p:cNvPr>
          <p:cNvSpPr/>
          <p:nvPr/>
        </p:nvSpPr>
        <p:spPr>
          <a:xfrm>
            <a:off x="10677525" y="0"/>
            <a:ext cx="1514475" cy="530292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Real Circuit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23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7.40741E-7 L -0.19518 -0.622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66" y="-3113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48148E-6 L -0.17422 -0.5844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11" y="-2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42929 -0.0002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5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9" grpId="1"/>
      <p:bldP spid="11" grpId="0"/>
      <p:bldP spid="1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46B95A-C1DA-2ADF-2713-945FEB283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B5037933-6CA0-7CC0-36A8-A4C5A74A2A6D}"/>
              </a:ext>
            </a:extLst>
          </p:cNvPr>
          <p:cNvSpPr txBox="1"/>
          <p:nvPr/>
        </p:nvSpPr>
        <p:spPr>
          <a:xfrm>
            <a:off x="974436" y="882516"/>
            <a:ext cx="8203577" cy="6211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module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4EC9B0"/>
                </a:solidFill>
                <a:latin typeface="Consolas" panose="020B0609020204030204" pitchFamily="49" charset="0"/>
              </a:rPr>
              <a:t>golf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output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 dis,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output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done,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output 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fail.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output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reg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 position,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zh-TW" altLang="en-US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output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 error,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 v0, 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 theta, 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clk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rst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latin typeface="Consolas" panose="020B0609020204030204" pitchFamily="49" charset="0"/>
              </a:rPr>
              <a:t>wire [2:0] v0_square;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latin typeface="Consolas" panose="020B0609020204030204" pitchFamily="49" charset="0"/>
              </a:rPr>
              <a:t>wire [5:0] path;</a:t>
            </a:r>
          </a:p>
          <a:p>
            <a:pPr>
              <a:lnSpc>
                <a:spcPts val="1425"/>
              </a:lnSpc>
            </a:pPr>
            <a:br>
              <a:rPr lang="en-US" altLang="zh-TW" dirty="0">
                <a:latin typeface="Consolas" panose="020B0609020204030204" pitchFamily="49" charset="0"/>
              </a:rPr>
            </a:br>
            <a:r>
              <a:rPr lang="en-US" altLang="zh-TW" dirty="0">
                <a:latin typeface="Consolas" panose="020B0609020204030204" pitchFamily="49" charset="0"/>
              </a:rPr>
              <a:t>assign v0_square = (v0 == 5'b01000) ? v0&gt;&gt;3 :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latin typeface="Consolas" panose="020B0609020204030204" pitchFamily="49" charset="0"/>
              </a:rPr>
              <a:t>                    (v0 == 5'b10000) ? v0&gt;&gt;2 : 2'bxx;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latin typeface="Consolas" panose="020B0609020204030204" pitchFamily="49" charset="0"/>
              </a:rPr>
              <a:t>assign path = (v0_squar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latin typeface="Consolas" panose="020B0609020204030204" pitchFamily="49" charset="0"/>
              </a:rPr>
              <a:t>e == 3'b001) ? (sin2theta_64&gt;&gt;2) * v0_square : sin2theta_64 * (v0_square&gt;&gt;2);</a:t>
            </a:r>
          </a:p>
          <a:p>
            <a:pPr>
              <a:lnSpc>
                <a:spcPts val="1425"/>
              </a:lnSpc>
            </a:pPr>
            <a:endParaRPr lang="en-US" altLang="zh-TW" dirty="0"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latin typeface="Consolas" panose="020B0609020204030204" pitchFamily="49" charset="0"/>
              </a:rPr>
              <a:t>assign dis = 8'b1111010 - position;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latin typeface="Consolas" panose="020B0609020204030204" pitchFamily="49" charset="0"/>
              </a:rPr>
              <a:t>assign done = (dis == 0) ? 1 : 0;</a:t>
            </a:r>
          </a:p>
          <a:p>
            <a:pPr>
              <a:lnSpc>
                <a:spcPts val="1425"/>
              </a:lnSpc>
            </a:pP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always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@(*)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begin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casex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(theta)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1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6'b000100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6'b001011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6'b011010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6'b101111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?????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6'b111111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6'bxxxxxx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endcase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0C968E5-CE28-2A32-37BC-29017373759D}"/>
              </a:ext>
            </a:extLst>
          </p:cNvPr>
          <p:cNvSpPr txBox="1"/>
          <p:nvPr/>
        </p:nvSpPr>
        <p:spPr>
          <a:xfrm>
            <a:off x="974436" y="882516"/>
            <a:ext cx="6255545" cy="244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golf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dis,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done,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output 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fail.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position,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zh-TW" altLang="en-US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output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 error,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v0, 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theta, 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36C6BBB1-DE38-836C-FEC0-B6B5BEE52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6AC9F7E-38D1-9F47-F5AF-65F95BC14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5D40AB63-E531-F3FA-17FA-2697231CD1A0}"/>
                  </a:ext>
                </a:extLst>
              </p:cNvPr>
              <p:cNvSpPr txBox="1"/>
              <p:nvPr/>
            </p:nvSpPr>
            <p:spPr>
              <a:xfrm>
                <a:off x="9448034" y="5724525"/>
                <a:ext cx="2175787" cy="696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5D40AB63-E531-F3FA-17FA-2697231CD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034" y="5724525"/>
                <a:ext cx="2175787" cy="6967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EF82DF6-8C97-5629-2A17-3328FD43F378}"/>
                  </a:ext>
                </a:extLst>
              </p:cNvPr>
              <p:cNvSpPr txBox="1"/>
              <p:nvPr/>
            </p:nvSpPr>
            <p:spPr>
              <a:xfrm>
                <a:off x="9807401" y="5713082"/>
                <a:ext cx="13237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EF82DF6-8C97-5629-2A17-3328FD43F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401" y="5713082"/>
                <a:ext cx="132370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3957F9E-E806-49E1-CFF1-E72068AF2D40}"/>
                  </a:ext>
                </a:extLst>
              </p:cNvPr>
              <p:cNvSpPr txBox="1"/>
              <p:nvPr/>
            </p:nvSpPr>
            <p:spPr>
              <a:xfrm>
                <a:off x="9448034" y="5724525"/>
                <a:ext cx="2175787" cy="696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zh-TW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  <m:sup>
                              <m:r>
                                <a:rPr lang="en-US" altLang="zh-TW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3957F9E-E806-49E1-CFF1-E72068AF2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034" y="5724525"/>
                <a:ext cx="2175787" cy="6967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群組 13">
            <a:extLst>
              <a:ext uri="{FF2B5EF4-FFF2-40B4-BE49-F238E27FC236}">
                <a16:creationId xmlns:a16="http://schemas.microsoft.com/office/drawing/2014/main" id="{A180955B-DCDB-870A-FA49-DD297F245DF4}"/>
              </a:ext>
            </a:extLst>
          </p:cNvPr>
          <p:cNvGrpSpPr/>
          <p:nvPr/>
        </p:nvGrpSpPr>
        <p:grpSpPr>
          <a:xfrm>
            <a:off x="-16893" y="4800311"/>
            <a:ext cx="1623291" cy="1921164"/>
            <a:chOff x="-31174" y="4812145"/>
            <a:chExt cx="1623291" cy="1921164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49503EF5-5743-9D4C-E4F0-ABD26F8561DF}"/>
                </a:ext>
              </a:extLst>
            </p:cNvPr>
            <p:cNvSpPr/>
            <p:nvPr/>
          </p:nvSpPr>
          <p:spPr>
            <a:xfrm>
              <a:off x="83127" y="4812145"/>
              <a:ext cx="1394691" cy="1921164"/>
            </a:xfrm>
            <a:prstGeom prst="roundRect">
              <a:avLst/>
            </a:prstGeom>
            <a:solidFill>
              <a:schemeClr val="bg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581D04A-B10C-5C26-CAB5-7A5026FA9354}"/>
                </a:ext>
              </a:extLst>
            </p:cNvPr>
            <p:cNvSpPr txBox="1"/>
            <p:nvPr/>
          </p:nvSpPr>
          <p:spPr>
            <a:xfrm>
              <a:off x="-31174" y="4926970"/>
              <a:ext cx="1623291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/>
                <a:t>Theta Range</a:t>
              </a:r>
            </a:p>
            <a:p>
              <a:pPr algn="ctr"/>
              <a:r>
                <a:rPr lang="en-US" altLang="zh-TW" sz="1400" dirty="0"/>
                <a:t>1</a:t>
              </a:r>
            </a:p>
            <a:p>
              <a:pPr algn="ctr"/>
              <a:r>
                <a:rPr lang="en-US" altLang="zh-TW" sz="1400" dirty="0"/>
                <a:t>2~3</a:t>
              </a:r>
            </a:p>
            <a:p>
              <a:pPr algn="ctr"/>
              <a:r>
                <a:rPr lang="en-US" altLang="zh-TW" sz="1400" dirty="0"/>
                <a:t>4~7</a:t>
              </a:r>
            </a:p>
            <a:p>
              <a:pPr algn="ctr"/>
              <a:r>
                <a:rPr lang="en-US" altLang="zh-TW" sz="1400" dirty="0"/>
                <a:t>8~15</a:t>
              </a:r>
            </a:p>
            <a:p>
              <a:pPr algn="ctr"/>
              <a:r>
                <a:rPr lang="en-US" altLang="zh-TW" sz="1400" dirty="0"/>
                <a:t>16~31</a:t>
              </a:r>
            </a:p>
            <a:p>
              <a:pPr algn="ctr"/>
              <a:r>
                <a:rPr lang="en-US" altLang="zh-TW" sz="1400" dirty="0"/>
                <a:t>32~63</a:t>
              </a:r>
              <a:endParaRPr lang="zh-TW" altLang="en-US" sz="1400" dirty="0"/>
            </a:p>
          </p:txBody>
        </p:sp>
      </p:grp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C70FDF5B-AA47-478D-086F-DD0E159E8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7C7F160D-3B0B-3D08-ABD7-8F93EAE1A204}"/>
              </a:ext>
            </a:extLst>
          </p:cNvPr>
          <p:cNvSpPr/>
          <p:nvPr/>
        </p:nvSpPr>
        <p:spPr>
          <a:xfrm>
            <a:off x="10677525" y="0"/>
            <a:ext cx="1514475" cy="530292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Real Circuit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2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-0.68997 -0.09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05" y="-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5" grpId="0"/>
      <p:bldP spid="5" grpId="1"/>
      <p:bldP spid="7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83BD9D-03AF-1E4F-F6F3-CB49281A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0067C9F5-A5C3-8561-16AF-A4C1615F2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726F49C-E737-4543-06E7-7A7C8F835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B55BBB7-622C-8B5A-AE26-760071A618B6}"/>
              </a:ext>
            </a:extLst>
          </p:cNvPr>
          <p:cNvSpPr txBox="1"/>
          <p:nvPr/>
        </p:nvSpPr>
        <p:spPr>
          <a:xfrm>
            <a:off x="974436" y="882516"/>
            <a:ext cx="11097491" cy="8724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module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4EC9B0"/>
                </a:solidFill>
                <a:latin typeface="Consolas" panose="020B0609020204030204" pitchFamily="49" charset="0"/>
              </a:rPr>
              <a:t>golf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dis,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done,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output 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fail.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position,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zh-TW" altLang="en-US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output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 error,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v0, 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theta, 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wire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 v0_square;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wire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 path;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sin2theta_64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v0_square = (v0 ==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5'b01000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? v0&gt;&gt;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: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(v0 ==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5'b10000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? v0&gt;&gt;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2'bxx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path = (v0_square ==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3'b001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? (sin2theta_64&gt;&gt;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* v0_square : 						sin2theta_64 * (v0_square&gt;&gt;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dis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9'b01111010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- position;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done = (dis ==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?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error = (|(theta)) ? (&amp;{~|({v0[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]}), ^({v0[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]})}) ?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2'bxx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2'b01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fail = (position &gt;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 9'b01111010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1 : 0;</a:t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always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@(*)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begin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casex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(theta)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1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6'b000100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6'b001011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6'b011010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6'b101111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?????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6'b111111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6'bxxxxxx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endcase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end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always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@(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posedge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clk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or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posedge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rst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begin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rst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begin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    position &lt;=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end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begin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    position &lt;= position + path;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end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end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</a:pP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endmodule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1479497-1387-10EF-344A-EA507123C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2D3C2BC-49EE-01F7-BCFB-403BEF792B65}"/>
              </a:ext>
            </a:extLst>
          </p:cNvPr>
          <p:cNvSpPr/>
          <p:nvPr/>
        </p:nvSpPr>
        <p:spPr>
          <a:xfrm>
            <a:off x="10677525" y="0"/>
            <a:ext cx="1514475" cy="530292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Real Circuit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6AF44C7D-2BAD-81E1-BC19-B376ACB88D16}"/>
              </a:ext>
            </a:extLst>
          </p:cNvPr>
          <p:cNvGrpSpPr/>
          <p:nvPr/>
        </p:nvGrpSpPr>
        <p:grpSpPr>
          <a:xfrm>
            <a:off x="6096000" y="2133599"/>
            <a:ext cx="4992303" cy="877455"/>
            <a:chOff x="7546109" y="2041236"/>
            <a:chExt cx="4206337" cy="877455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C4D1CC83-422B-D7AE-7029-1C200F18FF54}"/>
                </a:ext>
              </a:extLst>
            </p:cNvPr>
            <p:cNvSpPr/>
            <p:nvPr/>
          </p:nvSpPr>
          <p:spPr>
            <a:xfrm>
              <a:off x="7546109" y="2041236"/>
              <a:ext cx="4206337" cy="877455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0DEDAC74-89B4-4BB7-97F8-7E30E0E3812F}"/>
                    </a:ext>
                  </a:extLst>
                </p:cNvPr>
                <p:cNvSpPr txBox="1"/>
                <p:nvPr/>
              </p:nvSpPr>
              <p:spPr>
                <a:xfrm>
                  <a:off x="7635975" y="2138213"/>
                  <a:ext cx="4000968" cy="696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𝑝𝑎𝑡h</m:t>
                        </m:r>
                        <m:r>
                          <a:rPr lang="en-US" altLang="zh-TW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 b="0" i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sSup>
                              <m:sSupPr>
                                <m:ctrlP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TW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8)</m:t>
                                </m:r>
                              </m:e>
                              <m:sup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  <m:r>
                          <a:rPr lang="en-US" altLang="zh-TW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64</m:t>
                            </m:r>
                            <m: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func>
                              <m:funcPr>
                                <m:ctrlPr>
                                  <a:rPr lang="en-US" altLang="zh-TW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TW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altLang="zh-TW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  <m:sSup>
                              <m:sSupPr>
                                <m:ctrlPr>
                                  <a:rPr lang="en-US" altLang="zh-TW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TW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TW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zh-TW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altLang="zh-TW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TW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TW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0DEDAC74-89B4-4BB7-97F8-7E30E0E381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5975" y="2138213"/>
                  <a:ext cx="4000968" cy="6967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B973970C-F032-64F2-3384-53CD4963BF63}"/>
              </a:ext>
            </a:extLst>
          </p:cNvPr>
          <p:cNvSpPr/>
          <p:nvPr/>
        </p:nvSpPr>
        <p:spPr>
          <a:xfrm>
            <a:off x="10224314" y="2230576"/>
            <a:ext cx="616017" cy="422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7926B42-1E35-4AAE-3426-02B29F7D360B}"/>
              </a:ext>
            </a:extLst>
          </p:cNvPr>
          <p:cNvSpPr/>
          <p:nvPr/>
        </p:nvSpPr>
        <p:spPr>
          <a:xfrm>
            <a:off x="1875321" y="3548004"/>
            <a:ext cx="1214388" cy="2767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D774633-79C7-1905-3A32-E7D97F5369E5}"/>
              </a:ext>
            </a:extLst>
          </p:cNvPr>
          <p:cNvGrpSpPr/>
          <p:nvPr/>
        </p:nvGrpSpPr>
        <p:grpSpPr>
          <a:xfrm>
            <a:off x="6096000" y="732862"/>
            <a:ext cx="1200094" cy="1224625"/>
            <a:chOff x="6082585" y="719678"/>
            <a:chExt cx="1200094" cy="1224625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81960754-86DE-50E9-A430-119265AB490E}"/>
                </a:ext>
              </a:extLst>
            </p:cNvPr>
            <p:cNvSpPr/>
            <p:nvPr/>
          </p:nvSpPr>
          <p:spPr>
            <a:xfrm>
              <a:off x="6082585" y="719678"/>
              <a:ext cx="1200094" cy="1224625"/>
            </a:xfrm>
            <a:prstGeom prst="roundRect">
              <a:avLst/>
            </a:prstGeom>
            <a:solidFill>
              <a:schemeClr val="bg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3E9B92B5-4AEE-4078-CFB4-3B94207BD9B7}"/>
                    </a:ext>
                  </a:extLst>
                </p:cNvPr>
                <p:cNvSpPr txBox="1"/>
                <p:nvPr/>
              </p:nvSpPr>
              <p:spPr>
                <a:xfrm>
                  <a:off x="6082585" y="973660"/>
                  <a:ext cx="1145314" cy="7101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TW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3E9B92B5-4AEE-4078-CFB4-3B94207B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2585" y="973660"/>
                  <a:ext cx="1145314" cy="71019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007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70651D-62DE-B33C-9B2D-7981DF1D8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129F3B7E-1B00-454E-40D5-ECE4591C5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87085C7-7672-4BFF-67C0-319D67198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8BE9AB4-0C8B-B4CA-04F7-400A048A6E4C}"/>
              </a:ext>
            </a:extLst>
          </p:cNvPr>
          <p:cNvSpPr txBox="1"/>
          <p:nvPr/>
        </p:nvSpPr>
        <p:spPr>
          <a:xfrm>
            <a:off x="974436" y="882516"/>
            <a:ext cx="11097491" cy="8365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module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4EC9B0"/>
                </a:solidFill>
                <a:latin typeface="Consolas" panose="020B0609020204030204" pitchFamily="49" charset="0"/>
              </a:rPr>
              <a:t>golf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dis,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done,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output 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fail.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position,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zh-TW" altLang="en-US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output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 error,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v0, 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theta, 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wire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 v0_square;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wire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 path;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sin2theta_64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v0_square = (v0 ==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5'b01000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? v0&gt;&gt;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: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(v0 ==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5'b10000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? v0&gt;&gt;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2'bxx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path = (v0_square ==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3'b001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? (sin2theta_64&gt;&gt;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: sin2theta_64;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dis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9'b01111010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- position;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done = (dis ==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?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error = (|(theta)) ? (&amp;{~|({v0[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]}), ^({v0[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]})}) ?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2'bxx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2'b01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fail = (position &gt;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 9'b01111010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1 : 0;</a:t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always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@(*)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begin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casex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(theta)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1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6'b000100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6'b001011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6'b011010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6'b101111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?????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6'b111111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6'bxxxxxx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endcase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end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always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@(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posedge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clk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or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posedge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rst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begin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rst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begin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    position &lt;=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end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begin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    position &lt;= position + path;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end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end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</a:pP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endmodule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92E9A75-CE29-1B65-556F-764866D3D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7ECC9EF-14C3-8ABE-488B-FF8F15C09424}"/>
              </a:ext>
            </a:extLst>
          </p:cNvPr>
          <p:cNvSpPr/>
          <p:nvPr/>
        </p:nvSpPr>
        <p:spPr>
          <a:xfrm>
            <a:off x="10677525" y="0"/>
            <a:ext cx="1514475" cy="530292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Real Circuit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46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E08DE-71CE-321A-A5CC-F7D2E00E3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49C70E-9588-4575-5B01-B1ACF9846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Teaching Flow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3DDDEFFE-6543-E976-0010-75FF9D93AC45}"/>
              </a:ext>
            </a:extLst>
          </p:cNvPr>
          <p:cNvSpPr/>
          <p:nvPr/>
        </p:nvSpPr>
        <p:spPr>
          <a:xfrm>
            <a:off x="736600" y="1825625"/>
            <a:ext cx="3170382" cy="43513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Activity Flow Control</a:t>
            </a:r>
            <a:endParaRPr lang="zh-TW" altLang="en-US" sz="20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505D75EF-6913-1B51-1FF5-BDCE54608174}"/>
              </a:ext>
            </a:extLst>
          </p:cNvPr>
          <p:cNvSpPr/>
          <p:nvPr/>
        </p:nvSpPr>
        <p:spPr>
          <a:xfrm>
            <a:off x="4348018" y="1825625"/>
            <a:ext cx="3170382" cy="43513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Procedural Timing Control</a:t>
            </a:r>
            <a:endParaRPr lang="zh-TW" altLang="en-US" sz="20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4004E77-93AE-BCFA-91C6-525A9A4B74EA}"/>
              </a:ext>
            </a:extLst>
          </p:cNvPr>
          <p:cNvSpPr/>
          <p:nvPr/>
        </p:nvSpPr>
        <p:spPr>
          <a:xfrm>
            <a:off x="7959436" y="1825625"/>
            <a:ext cx="3170382" cy="43513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Procedural Assignment</a:t>
            </a:r>
          </a:p>
          <a:p>
            <a:pPr algn="ctr"/>
            <a:r>
              <a:rPr lang="en-US" altLang="zh-TW" sz="2000" dirty="0"/>
              <a:t>&amp;</a:t>
            </a:r>
          </a:p>
          <a:p>
            <a:pPr algn="ctr"/>
            <a:r>
              <a:rPr lang="en-US" altLang="zh-TW" sz="2000" dirty="0"/>
              <a:t>Procedural Continuous Assignment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F5CE9EA-651F-0C25-BD47-B5A7D7D5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656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F242F-292F-8D0D-1FDC-7E22BE644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437E08-A4F8-8EF7-44C6-0CBAC9F4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Teaching Flow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027BC9E-0A04-1F46-605C-1AC00F9A7124}"/>
              </a:ext>
            </a:extLst>
          </p:cNvPr>
          <p:cNvSpPr/>
          <p:nvPr/>
        </p:nvSpPr>
        <p:spPr>
          <a:xfrm>
            <a:off x="736600" y="1825625"/>
            <a:ext cx="3170382" cy="43513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Activity Flow Control</a:t>
            </a:r>
            <a:endParaRPr lang="zh-TW" altLang="en-US" sz="20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128C301-DCC4-3545-1AA2-019889905058}"/>
              </a:ext>
            </a:extLst>
          </p:cNvPr>
          <p:cNvSpPr/>
          <p:nvPr/>
        </p:nvSpPr>
        <p:spPr>
          <a:xfrm>
            <a:off x="4348018" y="1825625"/>
            <a:ext cx="3170382" cy="43513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Procedural Timing Control</a:t>
            </a:r>
            <a:endParaRPr lang="zh-TW" altLang="en-US" sz="20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E617F6B-1370-E470-E008-109E3A6DF9BB}"/>
              </a:ext>
            </a:extLst>
          </p:cNvPr>
          <p:cNvSpPr/>
          <p:nvPr/>
        </p:nvSpPr>
        <p:spPr>
          <a:xfrm>
            <a:off x="7959436" y="1825625"/>
            <a:ext cx="3170382" cy="43513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Procedural Assignment</a:t>
            </a:r>
          </a:p>
          <a:p>
            <a:pPr algn="ctr"/>
            <a:r>
              <a:rPr lang="en-US" altLang="zh-TW" sz="2000" dirty="0"/>
              <a:t>&amp;</a:t>
            </a:r>
          </a:p>
          <a:p>
            <a:pPr algn="ctr"/>
            <a:r>
              <a:rPr lang="en-US" altLang="zh-TW" sz="2000" dirty="0"/>
              <a:t>Procedural Continuous Assignment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0828B5-229A-3468-D5BB-F5EFB6C88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62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8515CE-F821-770E-41E2-5E572E431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Teaching Flow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890AFBE-A464-409D-72B2-B52F721EA87E}"/>
              </a:ext>
            </a:extLst>
          </p:cNvPr>
          <p:cNvSpPr/>
          <p:nvPr/>
        </p:nvSpPr>
        <p:spPr>
          <a:xfrm>
            <a:off x="736600" y="1825625"/>
            <a:ext cx="3170382" cy="43513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Activity Flow Control</a:t>
            </a:r>
            <a:endParaRPr lang="zh-TW" altLang="en-US" sz="20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15F3ECF-B8D7-AF2E-B2DA-949D7D3A49E3}"/>
              </a:ext>
            </a:extLst>
          </p:cNvPr>
          <p:cNvSpPr/>
          <p:nvPr/>
        </p:nvSpPr>
        <p:spPr>
          <a:xfrm>
            <a:off x="4348018" y="1825625"/>
            <a:ext cx="3170382" cy="43513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Procedural Timing Control</a:t>
            </a:r>
            <a:endParaRPr lang="zh-TW" altLang="en-US" sz="20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97A1157-9CE0-7116-348F-D0CF05AC668B}"/>
              </a:ext>
            </a:extLst>
          </p:cNvPr>
          <p:cNvSpPr/>
          <p:nvPr/>
        </p:nvSpPr>
        <p:spPr>
          <a:xfrm>
            <a:off x="7959436" y="1825625"/>
            <a:ext cx="3170382" cy="43513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Procedural Assignment</a:t>
            </a:r>
          </a:p>
          <a:p>
            <a:pPr algn="ctr"/>
            <a:r>
              <a:rPr lang="en-US" altLang="zh-TW" sz="2000" dirty="0"/>
              <a:t>&amp;</a:t>
            </a:r>
          </a:p>
          <a:p>
            <a:pPr algn="ctr"/>
            <a:r>
              <a:rPr lang="en-US" altLang="zh-TW" sz="2000" dirty="0"/>
              <a:t>Procedural Continuous Assignment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8FB9A6C-0A51-F192-0DA2-88415F2C1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938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12B0084-C7F0-C654-715C-30F286EFA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31243"/>
              </p:ext>
            </p:extLst>
          </p:nvPr>
        </p:nvGraphicFramePr>
        <p:xfrm>
          <a:off x="571500" y="1831820"/>
          <a:ext cx="11049000" cy="4534024"/>
        </p:xfrm>
        <a:graphic>
          <a:graphicData uri="http://schemas.openxmlformats.org/drawingml/2006/table">
            <a:tbl>
              <a:tblPr bandRow="1">
                <a:tableStyleId>{91EBBBCC-DAD2-459C-BE2E-F6DE35CF9A28}</a:tableStyleId>
              </a:tblPr>
              <a:tblGrid>
                <a:gridCol w="3620174">
                  <a:extLst>
                    <a:ext uri="{9D8B030D-6E8A-4147-A177-3AD203B41FA5}">
                      <a16:colId xmlns:a16="http://schemas.microsoft.com/office/drawing/2014/main" val="2559883650"/>
                    </a:ext>
                  </a:extLst>
                </a:gridCol>
                <a:gridCol w="7428826">
                  <a:extLst>
                    <a:ext uri="{9D8B030D-6E8A-4147-A177-3AD203B41FA5}">
                      <a16:colId xmlns:a16="http://schemas.microsoft.com/office/drawing/2014/main" val="2433169301"/>
                    </a:ext>
                  </a:extLst>
                </a:gridCol>
              </a:tblGrid>
              <a:tr h="9049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/>
                        <a:t>Delay control operator</a:t>
                      </a:r>
                      <a:r>
                        <a:rPr lang="zh-TW" altLang="en-US" sz="2400" b="1" baseline="0" dirty="0"/>
                        <a:t> </a:t>
                      </a:r>
                      <a:r>
                        <a:rPr lang="en-US" altLang="zh-TW" sz="2400" b="1" baseline="0" dirty="0"/>
                        <a:t>(#)</a:t>
                      </a:r>
                      <a:endParaRPr lang="zh-TW" altLang="en-US" sz="2400" b="1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/>
                        <a:t>指定延遲時間</a:t>
                      </a:r>
                      <a:r>
                        <a:rPr lang="en-US" altLang="zh-TW" baseline="0" dirty="0"/>
                        <a:t>					</a:t>
                      </a:r>
                      <a:r>
                        <a:rPr lang="en-US" altLang="zh-TW" baseline="0" dirty="0">
                          <a:solidFill>
                            <a:srgbClr val="FF0000"/>
                          </a:solidFill>
                        </a:rPr>
                        <a:t>**</a:t>
                      </a:r>
                      <a:r>
                        <a:rPr lang="zh-TW" altLang="en-US" baseline="0" dirty="0"/>
                        <a:t>不可合成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583814"/>
                  </a:ext>
                </a:extLst>
              </a:tr>
              <a:tr h="90490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/>
                        <a:t>Event control operator</a:t>
                      </a:r>
                      <a:r>
                        <a:rPr lang="zh-TW" altLang="en-US" sz="2400" b="1" baseline="0" dirty="0"/>
                        <a:t> </a:t>
                      </a:r>
                      <a:r>
                        <a:rPr lang="en-US" altLang="zh-TW" sz="2400" b="1" baseline="0" dirty="0"/>
                        <a:t>(@)</a:t>
                      </a:r>
                      <a:endParaRPr lang="zh-TW" altLang="en-US" sz="2400" b="1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aseline="0" dirty="0"/>
                        <a:t>在特定事件發生時執行</a:t>
                      </a:r>
                      <a:r>
                        <a:rPr lang="en-US" altLang="zh-TW" baseline="0" dirty="0"/>
                        <a:t>				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aseline="0" dirty="0">
                          <a:solidFill>
                            <a:srgbClr val="FF0000"/>
                          </a:solidFill>
                        </a:rPr>
                        <a:t>**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做為執行前的事件觸發</a:t>
                      </a:r>
                      <a:r>
                        <a:rPr lang="zh-TW" altLang="en-US" baseline="0" dirty="0"/>
                        <a:t>需注意若事件沒來將不會執行後面，不可合成</a:t>
                      </a:r>
                      <a:endParaRPr lang="en-US" altLang="zh-TW" baseline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做</a:t>
                      </a:r>
                      <a:r>
                        <a:rPr lang="zh-TW" altLang="en-US" baseline="0" dirty="0"/>
                        <a:t>為</a:t>
                      </a:r>
                      <a:r>
                        <a:rPr lang="en-US" altLang="zh-TW" baseline="0" dirty="0" err="1"/>
                        <a:t>alway</a:t>
                      </a:r>
                      <a:r>
                        <a:rPr lang="en-US" altLang="zh-TW" baseline="0" dirty="0"/>
                        <a:t> block</a:t>
                      </a:r>
                      <a:r>
                        <a:rPr lang="zh-TW" altLang="en-US" baseline="0" dirty="0"/>
                        <a:t> 判斷，可合成</a:t>
                      </a:r>
                      <a:endParaRPr lang="en-US" altLang="zh-TW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531258"/>
                  </a:ext>
                </a:extLst>
              </a:tr>
              <a:tr h="904906">
                <a:tc>
                  <a:txBody>
                    <a:bodyPr/>
                    <a:lstStyle/>
                    <a:p>
                      <a:pPr algn="ctr"/>
                      <a:r>
                        <a:rPr lang="af-ZA" altLang="zh-TW" sz="2400" b="1" baseline="0" dirty="0"/>
                        <a:t>Event </a:t>
                      </a:r>
                      <a:r>
                        <a:rPr lang="en-US" altLang="zh-TW" sz="2400" b="1" baseline="0" dirty="0"/>
                        <a:t>“</a:t>
                      </a:r>
                      <a:r>
                        <a:rPr lang="af-ZA" altLang="zh-TW" sz="2400" b="1" baseline="0" dirty="0"/>
                        <a:t>or</a:t>
                      </a:r>
                      <a:r>
                        <a:rPr lang="en-US" altLang="zh-TW" sz="2400" b="1" baseline="0" dirty="0"/>
                        <a:t>”</a:t>
                      </a:r>
                      <a:endParaRPr lang="zh-TW" altLang="en-US" sz="2400" b="1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/>
                        <a:t>多個事件的</a:t>
                      </a:r>
                      <a:r>
                        <a:rPr lang="en-US" altLang="zh-TW" baseline="0" dirty="0"/>
                        <a:t>or</a:t>
                      </a:r>
                      <a:r>
                        <a:rPr lang="zh-TW" altLang="en-US" baseline="0" dirty="0"/>
                        <a:t>運算，任一事件發生即觸發</a:t>
                      </a:r>
                      <a:endParaRPr lang="en-US" altLang="zh-TW" baseline="0" dirty="0"/>
                    </a:p>
                    <a:p>
                      <a:r>
                        <a:rPr lang="zh-TW" altLang="en-US" baseline="0" dirty="0">
                          <a:solidFill>
                            <a:srgbClr val="FF0000"/>
                          </a:solidFill>
                        </a:rPr>
                        <a:t>**</a:t>
                      </a:r>
                      <a:r>
                        <a:rPr lang="zh-TW" altLang="en-US" baseline="0" dirty="0"/>
                        <a:t>需注意若用</a:t>
                      </a:r>
                      <a:r>
                        <a:rPr lang="en-US" altLang="zh-TW" baseline="0" dirty="0" err="1"/>
                        <a:t>posedge</a:t>
                      </a:r>
                      <a:r>
                        <a:rPr lang="en-US" altLang="zh-TW" baseline="0" dirty="0"/>
                        <a:t> </a:t>
                      </a:r>
                      <a:r>
                        <a:rPr lang="zh-TW" altLang="en-US" baseline="0" dirty="0"/>
                        <a:t>觸發，進來在</a:t>
                      </a:r>
                      <a:r>
                        <a:rPr lang="en-US" altLang="zh-TW" baseline="0" dirty="0"/>
                        <a:t>if</a:t>
                      </a:r>
                      <a:r>
                        <a:rPr lang="zh-TW" altLang="en-US" baseline="0" dirty="0"/>
                        <a:t>就用</a:t>
                      </a:r>
                      <a:r>
                        <a:rPr lang="en-US" altLang="zh-TW" baseline="0" dirty="0"/>
                        <a:t>1</a:t>
                      </a:r>
                      <a:r>
                        <a:rPr lang="zh-TW" altLang="en-US" baseline="0" dirty="0"/>
                        <a:t>來判斷，</a:t>
                      </a:r>
                      <a:r>
                        <a:rPr lang="en-US" altLang="zh-TW" baseline="0" dirty="0" err="1"/>
                        <a:t>negedge</a:t>
                      </a:r>
                      <a:r>
                        <a:rPr lang="zh-TW" altLang="en-US" baseline="0" dirty="0"/>
                        <a:t>同理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620596"/>
                  </a:ext>
                </a:extLst>
              </a:tr>
              <a:tr h="904906">
                <a:tc>
                  <a:txBody>
                    <a:bodyPr/>
                    <a:lstStyle/>
                    <a:p>
                      <a:pPr algn="ctr"/>
                      <a:r>
                        <a:rPr lang="af-ZA" altLang="zh-TW" sz="2400" b="1" baseline="0" dirty="0"/>
                        <a:t>Named Events</a:t>
                      </a:r>
                      <a:r>
                        <a:rPr lang="zh-TW" altLang="en-US" sz="2400" b="1" baseline="0" dirty="0"/>
                        <a:t> </a:t>
                      </a:r>
                      <a:r>
                        <a:rPr lang="en-US" altLang="zh-TW" sz="2400" b="1" baseline="0" dirty="0"/>
                        <a:t>(-&gt;)</a:t>
                      </a:r>
                      <a:endParaRPr lang="zh-TW" altLang="en-US" sz="2400" b="1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對</a:t>
                      </a:r>
                      <a:r>
                        <a:rPr lang="zh-TW" altLang="en-US" baseline="0" dirty="0"/>
                        <a:t>事件命名，且只能在</a:t>
                      </a:r>
                      <a:r>
                        <a:rPr lang="en-US" altLang="zh-TW" baseline="0" dirty="0"/>
                        <a:t>module</a:t>
                      </a:r>
                      <a:r>
                        <a:rPr lang="zh-TW" altLang="en-US" baseline="0" dirty="0"/>
                        <a:t>中命名</a:t>
                      </a:r>
                      <a:r>
                        <a:rPr lang="en-US" altLang="zh-TW" baseline="0" dirty="0"/>
                        <a:t>		</a:t>
                      </a:r>
                      <a:r>
                        <a:rPr lang="en-US" altLang="zh-TW" baseline="0" dirty="0">
                          <a:solidFill>
                            <a:srgbClr val="FF0000"/>
                          </a:solidFill>
                        </a:rPr>
                        <a:t>**</a:t>
                      </a:r>
                      <a:r>
                        <a:rPr lang="zh-TW" altLang="en-US" baseline="0" dirty="0"/>
                        <a:t>不可合成</a:t>
                      </a:r>
                      <a:endParaRPr lang="en-US" altLang="zh-TW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075230"/>
                  </a:ext>
                </a:extLst>
              </a:tr>
              <a:tr h="904906">
                <a:tc>
                  <a:txBody>
                    <a:bodyPr/>
                    <a:lstStyle/>
                    <a:p>
                      <a:pPr algn="ctr"/>
                      <a:r>
                        <a:rPr lang="af-ZA" altLang="zh-TW" sz="2400" b="1" baseline="0" dirty="0"/>
                        <a:t>wait  construct</a:t>
                      </a:r>
                      <a:endParaRPr lang="zh-TW" altLang="en-US" sz="2400" b="1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/>
                        <a:t>等待直到條件成立才往後執行，若未成立則無法往後</a:t>
                      </a:r>
                      <a:r>
                        <a:rPr lang="en-US" altLang="zh-TW" baseline="0" dirty="0"/>
                        <a:t>	</a:t>
                      </a:r>
                      <a:r>
                        <a:rPr lang="en-US" altLang="zh-TW" baseline="0" dirty="0">
                          <a:solidFill>
                            <a:srgbClr val="FF0000"/>
                          </a:solidFill>
                        </a:rPr>
                        <a:t>**</a:t>
                      </a:r>
                      <a:r>
                        <a:rPr lang="zh-TW" altLang="en-US" baseline="0" dirty="0"/>
                        <a:t>不可合成</a:t>
                      </a:r>
                      <a:endParaRPr lang="en-US" altLang="zh-TW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561355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84FBF003-7C42-A17B-02CF-B6FB02715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Procedural Timing Control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B3D468-A1B7-4EDE-B76E-6D4F7F4E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A56028F-81A0-C2B1-BE2D-74F83601CA8F}"/>
              </a:ext>
            </a:extLst>
          </p:cNvPr>
          <p:cNvSpPr txBox="1"/>
          <p:nvPr/>
        </p:nvSpPr>
        <p:spPr>
          <a:xfrm>
            <a:off x="10594109" y="1462488"/>
            <a:ext cx="1026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</a:rPr>
              <a:t>**</a:t>
            </a:r>
            <a:r>
              <a:rPr lang="zh-TW" altLang="en-US" sz="1800" dirty="0"/>
              <a:t> </a:t>
            </a:r>
            <a:r>
              <a:rPr lang="en-US" altLang="zh-TW" sz="1800" dirty="0"/>
              <a:t>Notes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7825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87AC12-908A-7A37-DBE7-402CC3B70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D3E6A5A9-406A-7441-3ACE-9630964E9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97DD062-8ACA-DE54-2C5C-BFE17B464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258DE88-E010-F176-83DC-513E51AA1C56}"/>
              </a:ext>
            </a:extLst>
          </p:cNvPr>
          <p:cNvSpPr txBox="1"/>
          <p:nvPr/>
        </p:nvSpPr>
        <p:spPr>
          <a:xfrm>
            <a:off x="974436" y="882516"/>
            <a:ext cx="11051309" cy="8365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module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4EC9B0"/>
                </a:solidFill>
                <a:latin typeface="Consolas" panose="020B0609020204030204" pitchFamily="49" charset="0"/>
              </a:rPr>
              <a:t>golf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dis,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done,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output 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fail.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position,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zh-TW" altLang="en-US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output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 error,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v0, 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theta, 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wire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 v0_square;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wire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 path;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sin2theta_64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v0_square = (v0 ==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5'b01000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? v0&gt;&gt;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: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(v0 ==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5'b10000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? v0&gt;&gt;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2'bxx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path = (v0_square ==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3'b001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? (sin2theta_64&gt;&gt;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: 	sin2theta_64;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dis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9'b01111010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- position;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done = (dis ==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?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error = (|(theta)) ? (&amp;{~|({v0[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]}), ^({v0[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]})}) ?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2'bxx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2'b01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fail = (position &gt;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 9'b01111010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1 : 0;</a:t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always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@(*)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begin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casex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(theta)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1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6'b000100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6'b001011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6'b011010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6'b101111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?????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6'b111111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6'bxxxxxx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endcase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end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always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@(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posedge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clk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or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posedge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rst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begin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if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TW" dirty="0" err="1">
                <a:solidFill>
                  <a:srgbClr val="D4D4D4"/>
                </a:solidFill>
                <a:latin typeface="Consolas" panose="020B0609020204030204" pitchFamily="49" charset="0"/>
              </a:rPr>
              <a:t>rst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begin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    position &lt;=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end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else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begin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    position &lt;= position + path;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end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end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</a:pP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endmodule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5FFFD41D-3478-B6D0-60E2-58AEA0CE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3C44522A-FB50-6290-8881-3CF23988A6F5}"/>
              </a:ext>
            </a:extLst>
          </p:cNvPr>
          <p:cNvSpPr/>
          <p:nvPr/>
        </p:nvSpPr>
        <p:spPr>
          <a:xfrm>
            <a:off x="10677525" y="0"/>
            <a:ext cx="1514475" cy="530292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Real Circuit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6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F9F39F-EFDF-6E51-4A9A-97F8366A3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0633A8FF-2EEA-4C3B-FCBB-13F0F1741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F5AEB8E-785C-E27E-8A97-4A25399A4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28C86CB-880A-2863-21EC-BDF20664C730}"/>
              </a:ext>
            </a:extLst>
          </p:cNvPr>
          <p:cNvSpPr txBox="1"/>
          <p:nvPr/>
        </p:nvSpPr>
        <p:spPr>
          <a:xfrm>
            <a:off x="974435" y="882516"/>
            <a:ext cx="11088255" cy="6749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wire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 v0_square;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wire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] path;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sin2theta_64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v0_square = (v0 ==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5'b01000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? v0&gt;&gt;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: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(v0 ==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5'b10000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? v0&gt;&gt;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2'bxx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path = (v0_square ==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3'b001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? (sin2theta_64&gt;&gt;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: 	sin2theta_64;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dis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9'b01111010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- position;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done = (dis ==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?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error = (|(theta)) ? (&amp;{~|({v0[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]}), ^({v0[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]})}) ?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2'bxx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2'b01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fail = (position &gt;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 9'b01111010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1 : 0;</a:t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always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@(*)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begin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casex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(theta)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1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6'b000100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6'b001011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6'b011010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6'b101111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?????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6'b111111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6'bxxxxxx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endcase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end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@(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position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position &lt;= position + path;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</a:pP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B14BBE3-1216-0DC2-1CD0-0A769776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32CC0FD-CEBD-8C56-2147-D24E9F718AB8}"/>
              </a:ext>
            </a:extLst>
          </p:cNvPr>
          <p:cNvSpPr/>
          <p:nvPr/>
        </p:nvSpPr>
        <p:spPr>
          <a:xfrm>
            <a:off x="10677525" y="0"/>
            <a:ext cx="1514475" cy="530292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Real Circuit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16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4046D5-DB16-7FD6-A3A3-C48AAAFD6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E311C56E-DB98-C8C3-9C75-38EF19E99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BBBB78-4C76-5BEC-6737-F5397F44B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4531FB7-9046-94E6-6493-F2D09684F42E}"/>
              </a:ext>
            </a:extLst>
          </p:cNvPr>
          <p:cNvSpPr txBox="1"/>
          <p:nvPr/>
        </p:nvSpPr>
        <p:spPr>
          <a:xfrm>
            <a:off x="974436" y="882516"/>
            <a:ext cx="10931237" cy="5851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v0_square = (v0 ==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5'b01000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? v0&gt;&gt;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: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        (v0 ==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5'b10000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? v0&gt;&gt;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2'bxx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path = (v0_square ==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3'b001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? (sin2theta_64&gt;&gt;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: 	sin2theta_64;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dis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9'b01111010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- position;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done = (dis ==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?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: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error = (|(theta)) ? (&amp;{~|({v0[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]}), ^({v0[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v0[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]})}) ?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2'bxx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2'b01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assign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fail = (position &gt;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 9'b01111010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1 : 0;</a:t>
            </a: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always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@(*)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begin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casex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(theta)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1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6'b000100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6'b001011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6'b011010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6'b101111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?????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6'b111111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6'bxxxxxx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endcase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end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@(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position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position &lt;= position + path;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</a:pP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881F2AD-0641-D5C6-C2CB-ED5F8BC51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EC1EB31-E54E-938E-8E0C-B59A56027D3A}"/>
              </a:ext>
            </a:extLst>
          </p:cNvPr>
          <p:cNvSpPr/>
          <p:nvPr/>
        </p:nvSpPr>
        <p:spPr>
          <a:xfrm>
            <a:off x="10677525" y="0"/>
            <a:ext cx="1514475" cy="530292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Real Circuit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34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9D3C7-325B-0C05-3704-82F2AE9ED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824A2FBA-F65C-B416-BBFA-6979E046F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882EFF1-E2C7-7972-6545-5C2181DA9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998A993-A1E5-6F9E-A275-02D363B901FF}"/>
              </a:ext>
            </a:extLst>
          </p:cNvPr>
          <p:cNvSpPr txBox="1"/>
          <p:nvPr/>
        </p:nvSpPr>
        <p:spPr>
          <a:xfrm>
            <a:off x="974436" y="882516"/>
            <a:ext cx="6255545" cy="4236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always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@(*)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begin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casex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 (theta)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1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6'b000100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6'b001011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6'b011010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6'b01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6'b101111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?????    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6'b111111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default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: sin2theta_64 = </a:t>
            </a:r>
            <a:r>
              <a:rPr lang="en-US" altLang="zh-TW" dirty="0">
                <a:solidFill>
                  <a:srgbClr val="B5CEA8"/>
                </a:solidFill>
                <a:latin typeface="Consolas" panose="020B0609020204030204" pitchFamily="49" charset="0"/>
              </a:rPr>
              <a:t>6'bxxxxxx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endcase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end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@(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position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position &lt;= position + path;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</a:pP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ADDAFF-CA38-4EC1-A90F-728E61BBE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BF2F974-123A-6BF3-E373-6CB86F4C39C2}"/>
              </a:ext>
            </a:extLst>
          </p:cNvPr>
          <p:cNvSpPr/>
          <p:nvPr/>
        </p:nvSpPr>
        <p:spPr>
          <a:xfrm>
            <a:off x="10677525" y="0"/>
            <a:ext cx="1514475" cy="530292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Real Circuit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48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"/>
    </mc:Choice>
    <mc:Fallback xmlns="">
      <p:transition advClick="0" advTm="3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190323-39E5-6C45-81B1-3E5823B56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123B73DF-A110-0696-4780-4005C6224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AD0F000-EDC0-3815-46C1-10C977533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45C3D20-30EA-6751-FC4E-C8BA609DE819}"/>
              </a:ext>
            </a:extLst>
          </p:cNvPr>
          <p:cNvSpPr txBox="1"/>
          <p:nvPr/>
        </p:nvSpPr>
        <p:spPr>
          <a:xfrm>
            <a:off x="974436" y="882516"/>
            <a:ext cx="6255545" cy="2081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@(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position &lt;=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position &lt;= position + path;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</a:pP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7A87192-3620-FEF3-0BAF-2C343285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736A42D-A74F-0575-4FA5-5AE04953AD0C}"/>
              </a:ext>
            </a:extLst>
          </p:cNvPr>
          <p:cNvSpPr/>
          <p:nvPr/>
        </p:nvSpPr>
        <p:spPr>
          <a:xfrm>
            <a:off x="3640390" y="821659"/>
            <a:ext cx="461818" cy="3786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752A0BB7-6ADB-FB22-0FF1-95A78FBEE0F3}"/>
              </a:ext>
            </a:extLst>
          </p:cNvPr>
          <p:cNvGrpSpPr/>
          <p:nvPr/>
        </p:nvGrpSpPr>
        <p:grpSpPr>
          <a:xfrm>
            <a:off x="7554234" y="3578227"/>
            <a:ext cx="1911928" cy="1219200"/>
            <a:chOff x="7398327" y="2475345"/>
            <a:chExt cx="1911928" cy="1219200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B8882B08-8A36-99CC-7B92-AC7E99D333BB}"/>
                </a:ext>
              </a:extLst>
            </p:cNvPr>
            <p:cNvSpPr/>
            <p:nvPr/>
          </p:nvSpPr>
          <p:spPr>
            <a:xfrm>
              <a:off x="7398327" y="2475345"/>
              <a:ext cx="1911928" cy="1219200"/>
            </a:xfrm>
            <a:prstGeom prst="roundRect">
              <a:avLst/>
            </a:prstGeom>
            <a:solidFill>
              <a:schemeClr val="bg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A507483A-5FA1-CA79-A4BE-99534E295A88}"/>
                </a:ext>
              </a:extLst>
            </p:cNvPr>
            <p:cNvSpPr txBox="1"/>
            <p:nvPr/>
          </p:nvSpPr>
          <p:spPr>
            <a:xfrm>
              <a:off x="7618359" y="2687888"/>
              <a:ext cx="120898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/>
                <a:t>Priority:</a:t>
              </a:r>
            </a:p>
            <a:p>
              <a:r>
                <a:rPr lang="en-US" altLang="zh-TW" sz="2400" dirty="0" err="1"/>
                <a:t>rst</a:t>
              </a:r>
              <a:r>
                <a:rPr lang="en-US" altLang="zh-TW" sz="2400" dirty="0"/>
                <a:t> &gt; </a:t>
              </a:r>
              <a:r>
                <a:rPr lang="en-US" altLang="zh-TW" sz="2400" dirty="0" err="1"/>
                <a:t>clk</a:t>
              </a:r>
              <a:endParaRPr lang="zh-TW" altLang="en-US" sz="2400" dirty="0"/>
            </a:p>
          </p:txBody>
        </p:sp>
      </p:grp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AECC618-40E1-CEBC-7565-5B033C0B4D19}"/>
              </a:ext>
            </a:extLst>
          </p:cNvPr>
          <p:cNvCxnSpPr/>
          <p:nvPr/>
        </p:nvCxnSpPr>
        <p:spPr>
          <a:xfrm>
            <a:off x="1274618" y="1200349"/>
            <a:ext cx="0" cy="9332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BB1CE77-D8E2-909D-2818-B4AFECB0C4AB}"/>
              </a:ext>
            </a:extLst>
          </p:cNvPr>
          <p:cNvGrpSpPr/>
          <p:nvPr/>
        </p:nvGrpSpPr>
        <p:grpSpPr>
          <a:xfrm>
            <a:off x="2725839" y="3578227"/>
            <a:ext cx="2280270" cy="1219200"/>
            <a:chOff x="7398326" y="2475345"/>
            <a:chExt cx="2280270" cy="1219200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381AD1C4-0590-137B-9736-34CE245F5486}"/>
                </a:ext>
              </a:extLst>
            </p:cNvPr>
            <p:cNvSpPr/>
            <p:nvPr/>
          </p:nvSpPr>
          <p:spPr>
            <a:xfrm>
              <a:off x="7398326" y="2475345"/>
              <a:ext cx="2280270" cy="1219200"/>
            </a:xfrm>
            <a:prstGeom prst="roundRect">
              <a:avLst/>
            </a:prstGeom>
            <a:solidFill>
              <a:schemeClr val="bg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43D3E040-6EDC-9147-C625-703778DEFF08}"/>
                </a:ext>
              </a:extLst>
            </p:cNvPr>
            <p:cNvSpPr txBox="1"/>
            <p:nvPr/>
          </p:nvSpPr>
          <p:spPr>
            <a:xfrm>
              <a:off x="7556461" y="2854112"/>
              <a:ext cx="19639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/>
                <a:t>Asynchronous</a:t>
              </a:r>
              <a:endParaRPr lang="zh-TW" altLang="en-US" sz="2400" dirty="0"/>
            </a:p>
          </p:txBody>
        </p:sp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E256674-0090-2928-80E0-F845A8B27C19}"/>
              </a:ext>
            </a:extLst>
          </p:cNvPr>
          <p:cNvSpPr/>
          <p:nvPr/>
        </p:nvSpPr>
        <p:spPr>
          <a:xfrm>
            <a:off x="10677525" y="0"/>
            <a:ext cx="1514475" cy="530292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Real Circuit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24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AD7FDD-4C55-16AE-807C-967A21AC3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C633AD44-532E-250D-C56D-B17162D81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0C2F600-3998-BF2D-43A4-FE2904900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739B8FC-6795-D495-C0D3-A2ED59A22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5FA458E5-4778-2028-3073-7458A5CEE45D}"/>
              </a:ext>
            </a:extLst>
          </p:cNvPr>
          <p:cNvSpPr/>
          <p:nvPr/>
        </p:nvSpPr>
        <p:spPr>
          <a:xfrm>
            <a:off x="10677525" y="0"/>
            <a:ext cx="1514475" cy="530292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Test Bench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020722A-6655-4BF6-B7E7-E1C9EED0B815}"/>
              </a:ext>
            </a:extLst>
          </p:cNvPr>
          <p:cNvSpPr txBox="1"/>
          <p:nvPr/>
        </p:nvSpPr>
        <p:spPr>
          <a:xfrm>
            <a:off x="974435" y="882516"/>
            <a:ext cx="8298873" cy="6031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golf_tb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golf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GOLF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(...);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=i+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Lose!!"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e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nd</a:t>
            </a:r>
          </a:p>
          <a:p>
            <a:pPr>
              <a:lnSpc>
                <a:spcPts val="1425"/>
              </a:lnSpc>
            </a:pP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zh-TW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(fail)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Lose!!"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(done)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"You're winning on the %o step!!!"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i+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zh-TW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#150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1CE8B80-9D59-7FC4-58E2-667E2F42357D}"/>
              </a:ext>
            </a:extLst>
          </p:cNvPr>
          <p:cNvSpPr/>
          <p:nvPr/>
        </p:nvSpPr>
        <p:spPr>
          <a:xfrm>
            <a:off x="7372927" y="1880534"/>
            <a:ext cx="3980873" cy="1995054"/>
          </a:xfrm>
          <a:prstGeom prst="round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實際變動</a:t>
            </a:r>
            <a:r>
              <a:rPr lang="en-US" altLang="zh-TW" dirty="0">
                <a:solidFill>
                  <a:schemeClr val="tx1"/>
                </a:solidFill>
              </a:rPr>
              <a:t>input</a:t>
            </a:r>
            <a:r>
              <a:rPr lang="zh-TW" altLang="en-US" dirty="0">
                <a:solidFill>
                  <a:schemeClr val="tx1"/>
                </a:solidFill>
              </a:rPr>
              <a:t>訊號，</a:t>
            </a:r>
            <a:endParaRPr lang="en-US" altLang="zh-TW" dirty="0">
              <a:solidFill>
                <a:schemeClr val="tx1"/>
              </a:solidFill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打完</a:t>
            </a:r>
            <a:r>
              <a:rPr lang="en-US" altLang="zh-TW" dirty="0">
                <a:solidFill>
                  <a:schemeClr val="tx1"/>
                </a:solidFill>
              </a:rPr>
              <a:t>5</a:t>
            </a:r>
            <a:r>
              <a:rPr lang="zh-TW" altLang="en-US" dirty="0">
                <a:solidFill>
                  <a:schemeClr val="tx1"/>
                </a:solidFill>
              </a:rPr>
              <a:t>個</a:t>
            </a:r>
            <a:r>
              <a:rPr lang="en-US" altLang="zh-TW" dirty="0">
                <a:solidFill>
                  <a:schemeClr val="tx1"/>
                </a:solidFill>
              </a:rPr>
              <a:t>pattern</a:t>
            </a:r>
            <a:r>
              <a:rPr lang="zh-TW" altLang="en-US" dirty="0">
                <a:solidFill>
                  <a:schemeClr val="tx1"/>
                </a:solidFill>
              </a:rPr>
              <a:t>後結束模擬。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BC406DF-F22B-5EAE-3ECD-14870B198FF3}"/>
              </a:ext>
            </a:extLst>
          </p:cNvPr>
          <p:cNvSpPr/>
          <p:nvPr/>
        </p:nvSpPr>
        <p:spPr>
          <a:xfrm>
            <a:off x="7372927" y="4921165"/>
            <a:ext cx="3980873" cy="1112538"/>
          </a:xfrm>
          <a:prstGeom prst="round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從模擬一開始就在等待完成</a:t>
            </a:r>
            <a:r>
              <a:rPr lang="en-US" altLang="zh-TW" dirty="0">
                <a:solidFill>
                  <a:schemeClr val="tx1"/>
                </a:solidFill>
              </a:rPr>
              <a:t>(done)</a:t>
            </a: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訊號，等到完成後結束模擬。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92AAA02F-C73E-F001-489C-287225DE992F}"/>
              </a:ext>
            </a:extLst>
          </p:cNvPr>
          <p:cNvSpPr/>
          <p:nvPr/>
        </p:nvSpPr>
        <p:spPr>
          <a:xfrm>
            <a:off x="1422400" y="5227782"/>
            <a:ext cx="1496292" cy="3576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9807FAA-B05C-114C-9CEB-B1CA238E5012}"/>
              </a:ext>
            </a:extLst>
          </p:cNvPr>
          <p:cNvSpPr/>
          <p:nvPr/>
        </p:nvSpPr>
        <p:spPr>
          <a:xfrm>
            <a:off x="7372927" y="6088802"/>
            <a:ext cx="3980873" cy="690892"/>
          </a:xfrm>
          <a:prstGeom prst="round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以防上面電路都有問題沒跑到</a:t>
            </a:r>
            <a:r>
              <a:rPr lang="en-US" altLang="zh-TW" dirty="0">
                <a:solidFill>
                  <a:schemeClr val="tx1"/>
                </a:solidFill>
              </a:rPr>
              <a:t>$finish</a:t>
            </a:r>
            <a:r>
              <a:rPr lang="zh-TW" altLang="en-US" dirty="0">
                <a:solidFill>
                  <a:schemeClr val="tx1"/>
                </a:solidFill>
              </a:rPr>
              <a:t>。</a:t>
            </a:r>
            <a:endParaRPr lang="en-US" altLang="zh-TW" dirty="0">
              <a:solidFill>
                <a:schemeClr val="tx1"/>
              </a:solidFill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D0E3E22E-58F5-9141-8287-8558B9C8EAA8}"/>
              </a:ext>
            </a:extLst>
          </p:cNvPr>
          <p:cNvSpPr/>
          <p:nvPr/>
        </p:nvSpPr>
        <p:spPr>
          <a:xfrm>
            <a:off x="1385456" y="4203812"/>
            <a:ext cx="1496292" cy="3576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4201A0C-202F-DDAC-320F-EC95DAC91A47}"/>
              </a:ext>
            </a:extLst>
          </p:cNvPr>
          <p:cNvSpPr/>
          <p:nvPr/>
        </p:nvSpPr>
        <p:spPr>
          <a:xfrm>
            <a:off x="7372927" y="3842108"/>
            <a:ext cx="3980873" cy="1112538"/>
          </a:xfrm>
          <a:prstGeom prst="round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從模擬一開始就在檢查失敗</a:t>
            </a:r>
            <a:r>
              <a:rPr lang="en-US" altLang="zh-TW" dirty="0">
                <a:solidFill>
                  <a:schemeClr val="tx1"/>
                </a:solidFill>
              </a:rPr>
              <a:t>(fail)</a:t>
            </a: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訊號，若失敗則結束模擬。</a:t>
            </a:r>
            <a:endParaRPr lang="en-US" alt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6" grpId="0" animBg="1"/>
      <p:bldP spid="5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A34F5-2F6B-836E-CB32-2F1DA91C6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7D3B58-D1B7-1D97-EBBE-3F1187BD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Teaching Flow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7A01D07-8C36-D092-FF76-FA2106049B2C}"/>
              </a:ext>
            </a:extLst>
          </p:cNvPr>
          <p:cNvSpPr/>
          <p:nvPr/>
        </p:nvSpPr>
        <p:spPr>
          <a:xfrm>
            <a:off x="736600" y="1825625"/>
            <a:ext cx="3170382" cy="43513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Activity Flow Control</a:t>
            </a:r>
            <a:endParaRPr lang="zh-TW" altLang="en-US" sz="20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BBCEDE27-EABC-4576-FCBB-8F240BCD79E9}"/>
              </a:ext>
            </a:extLst>
          </p:cNvPr>
          <p:cNvSpPr/>
          <p:nvPr/>
        </p:nvSpPr>
        <p:spPr>
          <a:xfrm>
            <a:off x="4348018" y="1825625"/>
            <a:ext cx="3170382" cy="43513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Procedural Timing Control</a:t>
            </a:r>
            <a:endParaRPr lang="zh-TW" altLang="en-US" sz="20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78427CA-4C82-AFE7-1811-F1371FE5AEC9}"/>
              </a:ext>
            </a:extLst>
          </p:cNvPr>
          <p:cNvSpPr/>
          <p:nvPr/>
        </p:nvSpPr>
        <p:spPr>
          <a:xfrm>
            <a:off x="7959436" y="1825625"/>
            <a:ext cx="3170382" cy="43513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Procedural Assignment</a:t>
            </a:r>
          </a:p>
          <a:p>
            <a:pPr algn="ctr"/>
            <a:r>
              <a:rPr lang="en-US" altLang="zh-TW" sz="2000" dirty="0"/>
              <a:t>&amp;</a:t>
            </a:r>
          </a:p>
          <a:p>
            <a:pPr algn="ctr"/>
            <a:r>
              <a:rPr lang="en-US" altLang="zh-TW" sz="2000" dirty="0"/>
              <a:t>Procedural Continuous Assignment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8CBA5CE-DE6A-1A3C-B47A-618E7385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5926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F530D-C4D7-00FC-10E5-FA0FD48B7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0CCD4D-A74D-D944-3343-3F8ECF4B9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Teaching Flow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F35BB751-6611-4CFC-3D22-71647D6B7F5A}"/>
              </a:ext>
            </a:extLst>
          </p:cNvPr>
          <p:cNvSpPr/>
          <p:nvPr/>
        </p:nvSpPr>
        <p:spPr>
          <a:xfrm>
            <a:off x="736600" y="1825625"/>
            <a:ext cx="3170382" cy="43513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Activity Flow Control</a:t>
            </a:r>
            <a:endParaRPr lang="zh-TW" altLang="en-US" sz="20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911B47FE-EDA4-A3F6-0F31-EC6C6C7C4E67}"/>
              </a:ext>
            </a:extLst>
          </p:cNvPr>
          <p:cNvSpPr/>
          <p:nvPr/>
        </p:nvSpPr>
        <p:spPr>
          <a:xfrm>
            <a:off x="4348018" y="1825625"/>
            <a:ext cx="3170382" cy="43513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Procedural Timing Control</a:t>
            </a:r>
            <a:endParaRPr lang="zh-TW" altLang="en-US" sz="20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B0DC9FC-0EBF-F305-5DD2-9CC1156FAD89}"/>
              </a:ext>
            </a:extLst>
          </p:cNvPr>
          <p:cNvSpPr/>
          <p:nvPr/>
        </p:nvSpPr>
        <p:spPr>
          <a:xfrm>
            <a:off x="7959436" y="1825625"/>
            <a:ext cx="3170382" cy="43513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Procedural Assignment</a:t>
            </a:r>
          </a:p>
          <a:p>
            <a:pPr algn="ctr"/>
            <a:r>
              <a:rPr lang="en-US" altLang="zh-TW" sz="2000" dirty="0"/>
              <a:t>&amp;</a:t>
            </a:r>
          </a:p>
          <a:p>
            <a:pPr algn="ctr"/>
            <a:r>
              <a:rPr lang="en-US" altLang="zh-TW" sz="2000" dirty="0"/>
              <a:t>Procedural Continuous Assignment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634743-D757-F1D7-6955-FAA598D4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470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DDBCF2-B8D5-2ACE-A652-1B8BC94C1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29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E91C6C3-988D-5587-07D9-C29D670C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439162"/>
              </p:ext>
            </p:extLst>
          </p:nvPr>
        </p:nvGraphicFramePr>
        <p:xfrm>
          <a:off x="571500" y="1828744"/>
          <a:ext cx="11048999" cy="2155448"/>
        </p:xfrm>
        <a:graphic>
          <a:graphicData uri="http://schemas.openxmlformats.org/drawingml/2006/table">
            <a:tbl>
              <a:tblPr bandRow="1">
                <a:tableStyleId>{91EBBBCC-DAD2-459C-BE2E-F6DE35CF9A28}</a:tableStyleId>
              </a:tblPr>
              <a:tblGrid>
                <a:gridCol w="4931085">
                  <a:extLst>
                    <a:ext uri="{9D8B030D-6E8A-4147-A177-3AD203B41FA5}">
                      <a16:colId xmlns:a16="http://schemas.microsoft.com/office/drawing/2014/main" val="2349742794"/>
                    </a:ext>
                  </a:extLst>
                </a:gridCol>
                <a:gridCol w="6117914">
                  <a:extLst>
                    <a:ext uri="{9D8B030D-6E8A-4147-A177-3AD203B41FA5}">
                      <a16:colId xmlns:a16="http://schemas.microsoft.com/office/drawing/2014/main" val="4263915274"/>
                    </a:ext>
                  </a:extLst>
                </a:gridCol>
              </a:tblGrid>
              <a:tr h="66624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baseline="0" dirty="0"/>
                        <a:t>initial  block</a:t>
                      </a:r>
                      <a:endParaRPr lang="zh-TW" altLang="en-US" sz="2400" b="1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/>
                        <a:t>由上至下執行一次，適合用於設定初始值</a:t>
                      </a:r>
                      <a:r>
                        <a:rPr lang="en-US" altLang="zh-TW" baseline="0" dirty="0"/>
                        <a:t>	</a:t>
                      </a:r>
                      <a:r>
                        <a:rPr lang="zh-TW" altLang="en-US" baseline="0" dirty="0">
                          <a:solidFill>
                            <a:srgbClr val="FF0000"/>
                          </a:solidFill>
                        </a:rPr>
                        <a:t>**</a:t>
                      </a:r>
                      <a:r>
                        <a:rPr lang="zh-TW" altLang="en-US" baseline="0" dirty="0"/>
                        <a:t>不可合成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033813"/>
                  </a:ext>
                </a:extLst>
              </a:tr>
              <a:tr h="666244">
                <a:tc>
                  <a:txBody>
                    <a:bodyPr/>
                    <a:lstStyle/>
                    <a:p>
                      <a:pPr algn="ctr"/>
                      <a:r>
                        <a:rPr lang="af-ZA" altLang="zh-TW" sz="2400" b="1" baseline="0" dirty="0"/>
                        <a:t>always  block </a:t>
                      </a:r>
                      <a:endParaRPr lang="zh-TW" altLang="en-US" sz="2400" b="1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/>
                        <a:t>由上至下持續執行，</a:t>
                      </a:r>
                      <a:r>
                        <a:rPr lang="en-US" altLang="zh-TW" baseline="0" dirty="0"/>
                        <a:t>block</a:t>
                      </a:r>
                      <a:r>
                        <a:rPr lang="zh-TW" altLang="en-US" baseline="0" dirty="0"/>
                        <a:t>中等號左邊必為</a:t>
                      </a:r>
                      <a:r>
                        <a:rPr lang="en-US" altLang="zh-TW" baseline="0" dirty="0"/>
                        <a:t>reg	</a:t>
                      </a:r>
                      <a:r>
                        <a:rPr lang="zh-TW" altLang="en-US" baseline="0" dirty="0">
                          <a:solidFill>
                            <a:srgbClr val="FF0000"/>
                          </a:solidFill>
                        </a:rPr>
                        <a:t>**</a:t>
                      </a:r>
                      <a:r>
                        <a:rPr lang="zh-TW" altLang="en-US" baseline="0" dirty="0"/>
                        <a:t>可合成</a:t>
                      </a:r>
                      <a:endParaRPr lang="zh-TW" altLang="en-US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640117"/>
                  </a:ext>
                </a:extLst>
              </a:tr>
              <a:tr h="666244">
                <a:tc>
                  <a:txBody>
                    <a:bodyPr/>
                    <a:lstStyle/>
                    <a:p>
                      <a:pPr algn="ctr"/>
                      <a:r>
                        <a:rPr lang="af-ZA" altLang="zh-TW" sz="2400" b="1" baseline="0" dirty="0"/>
                        <a:t>blocking &amp; non-blocking assignment </a:t>
                      </a:r>
                      <a:endParaRPr lang="zh-TW" altLang="en-US" sz="2400" b="1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baseline="0" dirty="0"/>
                        <a:t>會先完成這個</a:t>
                      </a:r>
                      <a:r>
                        <a:rPr lang="en-US" altLang="zh-TW" baseline="0" dirty="0"/>
                        <a:t>assignment</a:t>
                      </a:r>
                      <a:r>
                        <a:rPr lang="zh-TW" altLang="en-US" baseline="0" dirty="0"/>
                        <a:t>才會開始下一個</a:t>
                      </a:r>
                      <a:r>
                        <a:rPr lang="en-US" altLang="zh-TW" baseline="0" dirty="0"/>
                        <a:t>assignment (</a:t>
                      </a:r>
                      <a:r>
                        <a:rPr lang="zh-TW" altLang="en-US" baseline="0" dirty="0"/>
                        <a:t>蓋火鍋</a:t>
                      </a:r>
                      <a:r>
                        <a:rPr lang="en-US" altLang="zh-TW" baseline="0" dirty="0"/>
                        <a:t>)</a:t>
                      </a:r>
                    </a:p>
                    <a:p>
                      <a:r>
                        <a:rPr lang="zh-TW" altLang="en-US" baseline="0" dirty="0"/>
                        <a:t>下一個</a:t>
                      </a:r>
                      <a:r>
                        <a:rPr lang="en-US" altLang="zh-TW" baseline="0" dirty="0"/>
                        <a:t>assignment</a:t>
                      </a:r>
                      <a:r>
                        <a:rPr lang="zh-TW" altLang="en-US" baseline="0" dirty="0"/>
                        <a:t>不用等，可以一起開始 </a:t>
                      </a:r>
                      <a:r>
                        <a:rPr lang="en-US" altLang="zh-TW" baseline="0" dirty="0"/>
                        <a:t>(</a:t>
                      </a:r>
                      <a:r>
                        <a:rPr lang="zh-TW" altLang="en-US" baseline="0" dirty="0"/>
                        <a:t>不蓋火鍋</a:t>
                      </a:r>
                      <a:r>
                        <a:rPr lang="en-US" altLang="zh-TW" baseline="0" dirty="0"/>
                        <a:t>)</a:t>
                      </a:r>
                      <a:endParaRPr lang="en-US" altLang="zh-TW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32046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C263BAA-5DEC-939D-FAF1-20B62F595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614495"/>
              </p:ext>
            </p:extLst>
          </p:nvPr>
        </p:nvGraphicFramePr>
        <p:xfrm>
          <a:off x="571499" y="5029256"/>
          <a:ext cx="11049000" cy="1327094"/>
        </p:xfrm>
        <a:graphic>
          <a:graphicData uri="http://schemas.openxmlformats.org/drawingml/2006/table">
            <a:tbl>
              <a:tblPr bandRow="1">
                <a:tableStyleId>{91EBBBCC-DAD2-459C-BE2E-F6DE35CF9A28}</a:tableStyleId>
              </a:tblPr>
              <a:tblGrid>
                <a:gridCol w="4939176">
                  <a:extLst>
                    <a:ext uri="{9D8B030D-6E8A-4147-A177-3AD203B41FA5}">
                      <a16:colId xmlns:a16="http://schemas.microsoft.com/office/drawing/2014/main" val="1001362185"/>
                    </a:ext>
                  </a:extLst>
                </a:gridCol>
                <a:gridCol w="6109824">
                  <a:extLst>
                    <a:ext uri="{9D8B030D-6E8A-4147-A177-3AD203B41FA5}">
                      <a16:colId xmlns:a16="http://schemas.microsoft.com/office/drawing/2014/main" val="3291327266"/>
                    </a:ext>
                  </a:extLst>
                </a:gridCol>
              </a:tblGrid>
              <a:tr h="663547">
                <a:tc>
                  <a:txBody>
                    <a:bodyPr/>
                    <a:lstStyle/>
                    <a:p>
                      <a:pPr algn="ctr"/>
                      <a:r>
                        <a:rPr lang="af-ZA" altLang="zh-TW" sz="2400" b="1" kern="1200" baseline="0" dirty="0">
                          <a:solidFill>
                            <a:schemeClr val="dk1"/>
                          </a:solidFill>
                        </a:rPr>
                        <a:t>assign...deassign </a:t>
                      </a:r>
                      <a:endParaRPr lang="zh-TW" altLang="en-US" sz="2400" b="1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</a:rPr>
                        <a:t>動態綁定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</a:rPr>
                        <a:t>reg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</a:rPr>
                        <a:t>變數，將會在</a:t>
                      </a:r>
                      <a:r>
                        <a:rPr lang="en-US" altLang="zh-TW" sz="1800" kern="1200" baseline="0" dirty="0" err="1">
                          <a:solidFill>
                            <a:schemeClr val="dk1"/>
                          </a:solidFill>
                        </a:rPr>
                        <a:t>deassign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</a:rPr>
                        <a:t>或新的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</a:rPr>
                        <a:t>PCA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</a:rPr>
                        <a:t>才被移除</a:t>
                      </a:r>
                      <a:endParaRPr lang="en-US" altLang="zh-TW" sz="1800" kern="1200" baseline="0" dirty="0">
                        <a:solidFill>
                          <a:schemeClr val="dk1"/>
                        </a:solidFill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TW" sz="1800" kern="1200" baseline="0" dirty="0">
                          <a:solidFill>
                            <a:srgbClr val="FF0000"/>
                          </a:solidFill>
                        </a:rPr>
                        <a:t>**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</a:rPr>
                        <a:t>可合成但要看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</a:rPr>
                        <a:t>Tool</a:t>
                      </a:r>
                      <a:endParaRPr lang="zh-TW" altLang="en-US" sz="1800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4481542"/>
                  </a:ext>
                </a:extLst>
              </a:tr>
              <a:tr h="663547">
                <a:tc>
                  <a:txBody>
                    <a:bodyPr/>
                    <a:lstStyle/>
                    <a:p>
                      <a:pPr algn="ctr"/>
                      <a:r>
                        <a:rPr lang="af-ZA" altLang="zh-TW" sz="2400" b="1" kern="1200" baseline="0" dirty="0">
                          <a:solidFill>
                            <a:schemeClr val="dk1"/>
                          </a:solidFill>
                        </a:rPr>
                        <a:t>force...release </a:t>
                      </a:r>
                      <a:endParaRPr lang="zh-TW" altLang="en-US" sz="2400" b="1" kern="1200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</a:rPr>
                        <a:t>動態綁定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</a:rPr>
                        <a:t>net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</a:rPr>
                        <a:t>or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</a:rPr>
                        <a:t>reg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</a:rPr>
                        <a:t>變數，只會在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</a:rPr>
                        <a:t>release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</a:rPr>
                        <a:t>或新的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</a:rPr>
                        <a:t>force</a:t>
                      </a:r>
                      <a:r>
                        <a:rPr lang="zh-TW" altLang="en-US" sz="1800" kern="1200" baseline="0" dirty="0">
                          <a:solidFill>
                            <a:schemeClr val="dk1"/>
                          </a:solidFill>
                        </a:rPr>
                        <a:t>解除</a:t>
                      </a:r>
                      <a:r>
                        <a:rPr lang="en-US" altLang="zh-TW" sz="1800" kern="1200" baseline="0" dirty="0">
                          <a:solidFill>
                            <a:schemeClr val="dk1"/>
                          </a:solidFill>
                        </a:rPr>
                        <a:t>	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TW" sz="1800" kern="1200" baseline="0" dirty="0">
                          <a:solidFill>
                            <a:srgbClr val="FF0000"/>
                          </a:solidFill>
                        </a:rPr>
                        <a:t>**</a:t>
                      </a:r>
                      <a:r>
                        <a:rPr lang="zh-TW" altLang="en-US" sz="18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不</a:t>
                      </a:r>
                      <a:r>
                        <a:rPr lang="zh-TW" altLang="en-US" sz="1800" kern="1200" baseline="0">
                          <a:solidFill>
                            <a:schemeClr val="dk1"/>
                          </a:solidFill>
                        </a:rPr>
                        <a:t>可合成</a:t>
                      </a:r>
                      <a:endParaRPr lang="en-US" altLang="zh-TW" sz="1800" kern="1200" baseline="0" dirty="0">
                        <a:solidFill>
                          <a:schemeClr val="dk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8772996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786786-B6BD-BC3B-5C9A-73DEEEF9F910}"/>
              </a:ext>
            </a:extLst>
          </p:cNvPr>
          <p:cNvSpPr txBox="1"/>
          <p:nvPr/>
        </p:nvSpPr>
        <p:spPr>
          <a:xfrm>
            <a:off x="571499" y="983046"/>
            <a:ext cx="4780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/>
              <a:t>Procedural Assignment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37C1CF7-9BD5-A8F8-DB80-496D579BDFAA}"/>
              </a:ext>
            </a:extLst>
          </p:cNvPr>
          <p:cNvSpPr txBox="1"/>
          <p:nvPr/>
        </p:nvSpPr>
        <p:spPr>
          <a:xfrm>
            <a:off x="571499" y="4183558"/>
            <a:ext cx="8550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b="1" dirty="0"/>
              <a:t>Procedural Continuous Assignment (PCA)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CC5E2C8-9AC8-8BEB-E0E3-F3BA71E22BB0}"/>
              </a:ext>
            </a:extLst>
          </p:cNvPr>
          <p:cNvSpPr txBox="1"/>
          <p:nvPr/>
        </p:nvSpPr>
        <p:spPr>
          <a:xfrm>
            <a:off x="10594108" y="1459412"/>
            <a:ext cx="1026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</a:rPr>
              <a:t>**</a:t>
            </a:r>
            <a:r>
              <a:rPr lang="zh-TW" altLang="en-US" sz="1800" dirty="0"/>
              <a:t> </a:t>
            </a:r>
            <a:r>
              <a:rPr lang="en-US" altLang="zh-TW" sz="1800" dirty="0"/>
              <a:t>Notes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5B5F102-14C0-AEB9-C37B-BAC40FFEE0A4}"/>
              </a:ext>
            </a:extLst>
          </p:cNvPr>
          <p:cNvSpPr txBox="1"/>
          <p:nvPr/>
        </p:nvSpPr>
        <p:spPr>
          <a:xfrm>
            <a:off x="10594108" y="4665476"/>
            <a:ext cx="1026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</a:rPr>
              <a:t>**</a:t>
            </a:r>
            <a:r>
              <a:rPr lang="zh-TW" altLang="en-US" sz="1800" dirty="0"/>
              <a:t> </a:t>
            </a:r>
            <a:r>
              <a:rPr lang="en-US" altLang="zh-TW" sz="1800" dirty="0"/>
              <a:t>Notes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0689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F2B26-11B9-3A87-1824-B5BB9CAB6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7A7F10-87AF-1833-5298-873FBBA00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Teaching Flow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7364AD9A-351B-8B84-C2C0-14467901BD84}"/>
              </a:ext>
            </a:extLst>
          </p:cNvPr>
          <p:cNvSpPr/>
          <p:nvPr/>
        </p:nvSpPr>
        <p:spPr>
          <a:xfrm>
            <a:off x="736600" y="1825625"/>
            <a:ext cx="3170382" cy="435133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Activity Flow Control</a:t>
            </a:r>
            <a:endParaRPr lang="zh-TW" altLang="en-US" sz="2000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2E4D45C-3168-CC58-5285-56A8034FC849}"/>
              </a:ext>
            </a:extLst>
          </p:cNvPr>
          <p:cNvSpPr/>
          <p:nvPr/>
        </p:nvSpPr>
        <p:spPr>
          <a:xfrm>
            <a:off x="4348018" y="1825625"/>
            <a:ext cx="3170382" cy="43513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Procedural Timing Control</a:t>
            </a:r>
            <a:endParaRPr lang="zh-TW" altLang="en-US" sz="2000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48C59A51-F8CE-E7D1-E7D2-E9BEF324EEEC}"/>
              </a:ext>
            </a:extLst>
          </p:cNvPr>
          <p:cNvSpPr/>
          <p:nvPr/>
        </p:nvSpPr>
        <p:spPr>
          <a:xfrm>
            <a:off x="7959436" y="1825625"/>
            <a:ext cx="3170382" cy="4351338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Procedural Assignment</a:t>
            </a:r>
          </a:p>
          <a:p>
            <a:pPr algn="ctr"/>
            <a:r>
              <a:rPr lang="en-US" altLang="zh-TW" sz="2000" dirty="0"/>
              <a:t>&amp;</a:t>
            </a:r>
          </a:p>
          <a:p>
            <a:pPr algn="ctr"/>
            <a:r>
              <a:rPr lang="en-US" altLang="zh-TW" sz="2000" dirty="0"/>
              <a:t>Procedural Continuous Assignment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7BF7FA-2F86-BC3A-69B5-DA0E0BB9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762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4DE66B-7FF4-4F27-4EF8-EFD13CA62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6E2B7A22-9A36-CAC7-D4F9-9A5F2F50C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2AA626D-4B36-F465-67A0-5B799741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12DFC2F-BECE-D815-6D08-5ABF65F405CA}"/>
              </a:ext>
            </a:extLst>
          </p:cNvPr>
          <p:cNvSpPr/>
          <p:nvPr/>
        </p:nvSpPr>
        <p:spPr>
          <a:xfrm>
            <a:off x="10677525" y="0"/>
            <a:ext cx="1514475" cy="530292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Test Bench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05392F6-A104-6461-89A8-1F6BAA92F427}"/>
              </a:ext>
            </a:extLst>
          </p:cNvPr>
          <p:cNvSpPr txBox="1"/>
          <p:nvPr/>
        </p:nvSpPr>
        <p:spPr>
          <a:xfrm>
            <a:off x="972129" y="882516"/>
            <a:ext cx="10083798" cy="13392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golf_tb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v0_pattern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v0;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theta;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dis;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done;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fail;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pos;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error;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golf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GOLF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(...);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v0_ctrl;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dis_8;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plus;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dis_8 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plus = dis_8 + v0_ctrl +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5'd24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plus /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~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fsdbDumpfile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geofence.fsdb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fsdbDumpvars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fsdbDumpMDA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zh-TW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readmemb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"test_pattern.dat"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,v0_pattern);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#25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=i+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v0 &lt;= v0_pattern[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theta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(dis, v0);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(error !==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2'bxx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 MESSAGE: %b!!!"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error);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Lose!!"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zh-TW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(fail)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Lose!!"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(done)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"You're winning on the %o step!!!"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i+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zh-TW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#150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EE215E98-EFDB-4535-7C59-8EFCB1390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</p:spTree>
    <p:extLst>
      <p:ext uri="{BB962C8B-B14F-4D97-AF65-F5344CB8AC3E}">
        <p14:creationId xmlns:p14="http://schemas.microsoft.com/office/powerpoint/2010/main" val="419375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D11548-708F-F925-9866-054D3CA0E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AAAA7B1F-843E-4CFB-1DC3-880FAD92D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633A385-0341-AA98-234F-C3FEA279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B751CEE-7A4F-5903-145D-4D10450C5950}"/>
              </a:ext>
            </a:extLst>
          </p:cNvPr>
          <p:cNvSpPr/>
          <p:nvPr/>
        </p:nvSpPr>
        <p:spPr>
          <a:xfrm>
            <a:off x="10677525" y="0"/>
            <a:ext cx="1514475" cy="530292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Test Bench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F1EAF67-2E9E-35AF-B68D-3F826B1A4AEE}"/>
              </a:ext>
            </a:extLst>
          </p:cNvPr>
          <p:cNvSpPr txBox="1"/>
          <p:nvPr/>
        </p:nvSpPr>
        <p:spPr>
          <a:xfrm>
            <a:off x="972129" y="882516"/>
            <a:ext cx="9501907" cy="11058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golf_tb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golf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GOLF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(...);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v0_ctrl;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dis_8;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plus;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dis_8 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plus = dis_8 + v0_ctrl +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5'd24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plus /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~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fsdbDumpfile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geofence.fsdb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fsdbDumpvars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fsdbDumpMDA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zh-TW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readmemb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"test_pattern.dat"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,v0_pattern);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#25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=i+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v0 &lt;= v0_pattern[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theta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(dis, v0);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	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(error !==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2'bxx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 MESSAGE: %b!!!"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error);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Lose!!"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zh-TW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(fail)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Lose!!"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(done)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"You're winning on the %o step!!!"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i+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zh-TW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#150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1746038A-738A-7B35-75FF-61A20C2BA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</p:spTree>
    <p:extLst>
      <p:ext uri="{BB962C8B-B14F-4D97-AF65-F5344CB8AC3E}">
        <p14:creationId xmlns:p14="http://schemas.microsoft.com/office/powerpoint/2010/main" val="200574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EF8103-6A93-FEB8-A1CF-22B32DCBC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52ABAF82-15F6-D7D4-1773-FC4FACA87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419D879-B31B-5A72-839D-0F83C9880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46CA0687-166C-C15E-1A99-A761A79CA33E}"/>
              </a:ext>
            </a:extLst>
          </p:cNvPr>
          <p:cNvSpPr/>
          <p:nvPr/>
        </p:nvSpPr>
        <p:spPr>
          <a:xfrm>
            <a:off x="10677525" y="0"/>
            <a:ext cx="1514475" cy="530292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Test Bench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717FDAE-B86D-69EF-0CDD-549166FBA1D7}"/>
              </a:ext>
            </a:extLst>
          </p:cNvPr>
          <p:cNvSpPr txBox="1"/>
          <p:nvPr/>
        </p:nvSpPr>
        <p:spPr>
          <a:xfrm>
            <a:off x="972129" y="882516"/>
            <a:ext cx="10508671" cy="10519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golf_tb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..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v0_ctrl;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dis_8;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plus;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dis_8 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plus = dis_8 + v0_ctrl +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5'd24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plus /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~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fsdbDumpfile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geofence.fsdb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fsdbDumpvars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$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fsdbDumpMDA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zh-TW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readmemb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"test_pattern.dat"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,v0_pattern);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#25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=i+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v0 &lt;= v0_pattern[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theta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(dis, v0);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	 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(error !==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2'bxx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 MESSAGE: %b!!!"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error);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Lose!!"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zh-TW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(fail)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Lose!!"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(done)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"You're winning on the %o step!!!"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i+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zh-TW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#150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D9C8831C-D56A-0E35-7331-D4B164998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</p:spTree>
    <p:extLst>
      <p:ext uri="{BB962C8B-B14F-4D97-AF65-F5344CB8AC3E}">
        <p14:creationId xmlns:p14="http://schemas.microsoft.com/office/powerpoint/2010/main" val="61806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AA0561-6DB9-D049-FED4-2080D35F5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A26348DD-B2B6-6896-2F07-43788ED97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0529E17-1923-731C-62BE-8E7E38061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4A0D73D-CD87-D895-4C8D-50AF9341FCBC}"/>
              </a:ext>
            </a:extLst>
          </p:cNvPr>
          <p:cNvSpPr/>
          <p:nvPr/>
        </p:nvSpPr>
        <p:spPr>
          <a:xfrm>
            <a:off x="10677525" y="0"/>
            <a:ext cx="1514475" cy="530292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Test Bench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4F203E-557E-4E3C-442E-354F1E17DC98}"/>
              </a:ext>
            </a:extLst>
          </p:cNvPr>
          <p:cNvSpPr txBox="1"/>
          <p:nvPr/>
        </p:nvSpPr>
        <p:spPr>
          <a:xfrm>
            <a:off x="972129" y="882516"/>
            <a:ext cx="10490198" cy="9263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golf_tb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...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v0_ctrl;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dis_8;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plus;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dis_8 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plus = dis_8 + v0_ctrl +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5'd24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plus /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zh-TW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readmemb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"test_pattern.dat"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,v0_pattern);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#25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=i+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v0 &lt;= v0_pattern[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theta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(dis, v0);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	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(error !==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2'bxx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 MESSAGE: %b!!!"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error);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Lose!!"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zh-TW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(fail)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Lose!!"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(done)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"You're winning on the %o step!!!"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i+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zh-TW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#150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A0987487-3B54-061F-B0B7-EE8278498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</p:spTree>
    <p:extLst>
      <p:ext uri="{BB962C8B-B14F-4D97-AF65-F5344CB8AC3E}">
        <p14:creationId xmlns:p14="http://schemas.microsoft.com/office/powerpoint/2010/main" val="158479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BF94E2-32E0-108F-F56B-0DB7867D3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73CB8F9B-A8BE-A1A6-C373-0E11CE6E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FD26EFC-DA79-68C1-3CF0-14A90EDB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1387B83-5CB8-034D-6654-75CE42F50445}"/>
              </a:ext>
            </a:extLst>
          </p:cNvPr>
          <p:cNvSpPr/>
          <p:nvPr/>
        </p:nvSpPr>
        <p:spPr>
          <a:xfrm>
            <a:off x="10677525" y="0"/>
            <a:ext cx="1514475" cy="530292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Test Bench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EAEFCE9-C3E9-FDB0-E090-39CAD4356B66}"/>
              </a:ext>
            </a:extLst>
          </p:cNvPr>
          <p:cNvSpPr txBox="1"/>
          <p:nvPr/>
        </p:nvSpPr>
        <p:spPr>
          <a:xfrm>
            <a:off x="972129" y="882516"/>
            <a:ext cx="10194635" cy="8545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golf_tb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...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v0_ctrl;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dis_8;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plus;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dis_8 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plus = dis_8 + v0_ctrl +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5'd24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plus /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e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ndfunction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#25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=i+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v0 &lt;= v0_pattern[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theta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(dis, v0);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	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(error !==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2'bxx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 MESSAGE: %b!!!"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error);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Lose!!"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zh-TW" alt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(fail)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    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Lose!!"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TW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(done)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"You're winning on the %o step!!!"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i+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1'b1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altLang="zh-TW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TW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#150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4994B302-6C86-F720-BAF8-6ADA50FF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</p:spTree>
    <p:extLst>
      <p:ext uri="{BB962C8B-B14F-4D97-AF65-F5344CB8AC3E}">
        <p14:creationId xmlns:p14="http://schemas.microsoft.com/office/powerpoint/2010/main" val="165454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F17FF7-EDDC-AA13-7D79-9E8714F06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32C48EE5-9273-A905-FB0D-947B2643F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AEA0B167-65DF-3B91-D2B9-610EF153A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35</a:t>
            </a:fld>
            <a:endParaRPr lang="zh-TW" altLang="en-US" dirty="0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9C0B73D2-0F68-58AE-DD80-33621A3FC9D1}"/>
              </a:ext>
            </a:extLst>
          </p:cNvPr>
          <p:cNvSpPr/>
          <p:nvPr/>
        </p:nvSpPr>
        <p:spPr>
          <a:xfrm>
            <a:off x="10677525" y="0"/>
            <a:ext cx="1514475" cy="530292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Test Bench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8912206-686E-5E06-5458-307F4C031B31}"/>
              </a:ext>
            </a:extLst>
          </p:cNvPr>
          <p:cNvSpPr txBox="1"/>
          <p:nvPr/>
        </p:nvSpPr>
        <p:spPr>
          <a:xfrm>
            <a:off x="972129" y="882516"/>
            <a:ext cx="10240816" cy="6031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golf_tb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...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v0_ctrl;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dis_8;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plus;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dis_8 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plus = dis_8 + v0_ctrl +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5'd24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plus /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#25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=i+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v0 &lt;= v0_pattern[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theta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(dis, v0);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	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(error !==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2'bxx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 MESSAGE: %b!!!"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error);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Lose!!"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14E7EA27-C4F6-A00C-53FC-BFE99F54F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grpSp>
        <p:nvGrpSpPr>
          <p:cNvPr id="75" name="群組 74">
            <a:extLst>
              <a:ext uri="{FF2B5EF4-FFF2-40B4-BE49-F238E27FC236}">
                <a16:creationId xmlns:a16="http://schemas.microsoft.com/office/drawing/2014/main" id="{613A7B9E-A21B-C1D3-D6F6-62D2115A7E8F}"/>
              </a:ext>
            </a:extLst>
          </p:cNvPr>
          <p:cNvGrpSpPr/>
          <p:nvPr/>
        </p:nvGrpSpPr>
        <p:grpSpPr>
          <a:xfrm>
            <a:off x="6266873" y="3348844"/>
            <a:ext cx="4682836" cy="2078916"/>
            <a:chOff x="6266873" y="3348844"/>
            <a:chExt cx="4682836" cy="2078916"/>
          </a:xfrm>
        </p:grpSpPr>
        <p:grpSp>
          <p:nvGrpSpPr>
            <p:cNvPr id="54" name="群組 53">
              <a:extLst>
                <a:ext uri="{FF2B5EF4-FFF2-40B4-BE49-F238E27FC236}">
                  <a16:creationId xmlns:a16="http://schemas.microsoft.com/office/drawing/2014/main" id="{B5F34C2C-07C5-0B4F-14CE-64C78FDE80C8}"/>
                </a:ext>
              </a:extLst>
            </p:cNvPr>
            <p:cNvGrpSpPr/>
            <p:nvPr/>
          </p:nvGrpSpPr>
          <p:grpSpPr>
            <a:xfrm>
              <a:off x="6266873" y="3367668"/>
              <a:ext cx="4682836" cy="2060092"/>
              <a:chOff x="6096000" y="2970262"/>
              <a:chExt cx="4682836" cy="2060092"/>
            </a:xfrm>
          </p:grpSpPr>
          <p:sp>
            <p:nvSpPr>
              <p:cNvPr id="2" name="矩形: 圓角 1">
                <a:extLst>
                  <a:ext uri="{FF2B5EF4-FFF2-40B4-BE49-F238E27FC236}">
                    <a16:creationId xmlns:a16="http://schemas.microsoft.com/office/drawing/2014/main" id="{1E98FD97-0F87-72E1-1EBD-7028C26AC483}"/>
                  </a:ext>
                </a:extLst>
              </p:cNvPr>
              <p:cNvSpPr/>
              <p:nvPr/>
            </p:nvSpPr>
            <p:spPr>
              <a:xfrm>
                <a:off x="6096000" y="2970262"/>
                <a:ext cx="4682836" cy="2060092"/>
              </a:xfrm>
              <a:prstGeom prst="roundRect">
                <a:avLst/>
              </a:prstGeom>
              <a:solidFill>
                <a:schemeClr val="bg2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dirty="0">
                  <a:solidFill>
                    <a:schemeClr val="tx1"/>
                  </a:solidFill>
                </a:endParaRPr>
              </a:p>
              <a:p>
                <a:pPr algn="ctr"/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直線單箭頭接點 10">
                <a:extLst>
                  <a:ext uri="{FF2B5EF4-FFF2-40B4-BE49-F238E27FC236}">
                    <a16:creationId xmlns:a16="http://schemas.microsoft.com/office/drawing/2014/main" id="{7E5E238B-995B-E21C-E1D2-A34E48704F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4254" y="4620937"/>
                <a:ext cx="192145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線單箭頭接點 11">
                <a:extLst>
                  <a:ext uri="{FF2B5EF4-FFF2-40B4-BE49-F238E27FC236}">
                    <a16:creationId xmlns:a16="http://schemas.microsoft.com/office/drawing/2014/main" id="{0F1A2474-ECA7-1902-206C-26296B4478A2}"/>
                  </a:ext>
                </a:extLst>
              </p:cNvPr>
              <p:cNvCxnSpPr/>
              <p:nvPr/>
            </p:nvCxnSpPr>
            <p:spPr>
              <a:xfrm>
                <a:off x="10021743" y="4639409"/>
                <a:ext cx="65578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2452E30-B037-30CB-C99E-FA75AD787C3A}"/>
                  </a:ext>
                </a:extLst>
              </p:cNvPr>
              <p:cNvSpPr/>
              <p:nvPr/>
            </p:nvSpPr>
            <p:spPr>
              <a:xfrm>
                <a:off x="6529811" y="3678758"/>
                <a:ext cx="1182255" cy="542072"/>
              </a:xfrm>
              <a:prstGeom prst="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Theta </a:t>
                </a:r>
              </a:p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Controller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548BEC51-D4A8-74A1-6319-DE9ED2437B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24654" y="3580871"/>
                <a:ext cx="0" cy="1052543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接點: 肘形 30">
                <a:extLst>
                  <a:ext uri="{FF2B5EF4-FFF2-40B4-BE49-F238E27FC236}">
                    <a16:creationId xmlns:a16="http://schemas.microsoft.com/office/drawing/2014/main" id="{EB6BDD3B-DE6F-5A09-827F-352B9871965A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10800000" flipV="1">
                <a:off x="6529812" y="3584110"/>
                <a:ext cx="3694843" cy="365683"/>
              </a:xfrm>
              <a:prstGeom prst="bentConnector3">
                <a:avLst>
                  <a:gd name="adj1" fmla="val 106187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接點: 肘形 41">
                <a:extLst>
                  <a:ext uri="{FF2B5EF4-FFF2-40B4-BE49-F238E27FC236}">
                    <a16:creationId xmlns:a16="http://schemas.microsoft.com/office/drawing/2014/main" id="{BC2009EB-2620-9726-EC26-DF4FDABB48E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6160573" y="4255001"/>
                <a:ext cx="517098" cy="221380"/>
              </a:xfrm>
              <a:prstGeom prst="bentConnector3">
                <a:avLst>
                  <a:gd name="adj1" fmla="val 100013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16427D64-A9C2-9791-CEA7-813922FA88C1}"/>
                  </a:ext>
                </a:extLst>
              </p:cNvPr>
              <p:cNvSpPr/>
              <p:nvPr/>
            </p:nvSpPr>
            <p:spPr>
              <a:xfrm>
                <a:off x="8164945" y="3749965"/>
                <a:ext cx="1846984" cy="108234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GOLF module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9EC0BA48-1DA8-43F6-A229-EDA87D52AC47}"/>
                  </a:ext>
                </a:extLst>
              </p:cNvPr>
              <p:cNvCxnSpPr>
                <a:stCxn id="23" idx="3"/>
              </p:cNvCxnSpPr>
              <p:nvPr/>
            </p:nvCxnSpPr>
            <p:spPr>
              <a:xfrm flipV="1">
                <a:off x="7712066" y="3949793"/>
                <a:ext cx="452878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字方塊 48">
                    <a:extLst>
                      <a:ext uri="{FF2B5EF4-FFF2-40B4-BE49-F238E27FC236}">
                        <a16:creationId xmlns:a16="http://schemas.microsoft.com/office/drawing/2014/main" id="{61303D91-F2A1-9460-BFA5-371169F37B02}"/>
                      </a:ext>
                    </a:extLst>
                  </p:cNvPr>
                  <p:cNvSpPr txBox="1"/>
                  <p:nvPr/>
                </p:nvSpPr>
                <p:spPr>
                  <a:xfrm>
                    <a:off x="7749030" y="3651371"/>
                    <a:ext cx="37895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TW" altLang="en-US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49" name="文字方塊 48">
                    <a:extLst>
                      <a:ext uri="{FF2B5EF4-FFF2-40B4-BE49-F238E27FC236}">
                        <a16:creationId xmlns:a16="http://schemas.microsoft.com/office/drawing/2014/main" id="{61303D91-F2A1-9460-BFA5-371169F37B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9030" y="3651371"/>
                    <a:ext cx="37895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文字方塊 49">
                    <a:extLst>
                      <a:ext uri="{FF2B5EF4-FFF2-40B4-BE49-F238E27FC236}">
                        <a16:creationId xmlns:a16="http://schemas.microsoft.com/office/drawing/2014/main" id="{4FEBEB0E-6AAE-BD5F-412C-317C7877B95E}"/>
                      </a:ext>
                    </a:extLst>
                  </p:cNvPr>
                  <p:cNvSpPr txBox="1"/>
                  <p:nvPr/>
                </p:nvSpPr>
                <p:spPr>
                  <a:xfrm>
                    <a:off x="7749030" y="4241683"/>
                    <a:ext cx="47250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50" name="文字方塊 49">
                    <a:extLst>
                      <a:ext uri="{FF2B5EF4-FFF2-40B4-BE49-F238E27FC236}">
                        <a16:creationId xmlns:a16="http://schemas.microsoft.com/office/drawing/2014/main" id="{4FEBEB0E-6AAE-BD5F-412C-317C7877B9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9030" y="4241683"/>
                    <a:ext cx="47250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2725E018-556D-0428-3897-E10AD32AF5A0}"/>
                      </a:ext>
                    </a:extLst>
                  </p:cNvPr>
                  <p:cNvSpPr txBox="1"/>
                  <p:nvPr/>
                </p:nvSpPr>
                <p:spPr>
                  <a:xfrm>
                    <a:off x="10147190" y="4264082"/>
                    <a:ext cx="56130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i="1" dirty="0" smtClean="0">
                              <a:latin typeface="Cambria Math" panose="02040503050406030204" pitchFamily="18" charset="0"/>
                            </a:rPr>
                            <m:t>𝑑𝑖𝑠</m:t>
                          </m:r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2725E018-556D-0428-3897-E10AD32AF5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47190" y="4264082"/>
                    <a:ext cx="56130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2" name="直線接點 71">
              <a:extLst>
                <a:ext uri="{FF2B5EF4-FFF2-40B4-BE49-F238E27FC236}">
                  <a16:creationId xmlns:a16="http://schemas.microsoft.com/office/drawing/2014/main" id="{29E1C1E7-5BEC-0A00-B8B3-5B1A4DC0FF4C}"/>
                </a:ext>
              </a:extLst>
            </p:cNvPr>
            <p:cNvCxnSpPr>
              <a:cxnSpLocks/>
            </p:cNvCxnSpPr>
            <p:nvPr/>
          </p:nvCxnSpPr>
          <p:spPr>
            <a:xfrm>
              <a:off x="6266873" y="3687987"/>
              <a:ext cx="468283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937E00DF-DC09-55D0-6C96-E7840597886E}"/>
                </a:ext>
              </a:extLst>
            </p:cNvPr>
            <p:cNvSpPr txBox="1"/>
            <p:nvPr/>
          </p:nvSpPr>
          <p:spPr>
            <a:xfrm>
              <a:off x="6341348" y="3348844"/>
              <a:ext cx="1117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Testbench</a:t>
              </a:r>
              <a:endParaRPr lang="zh-TW" altLang="en-US" dirty="0"/>
            </a:p>
          </p:txBody>
        </p: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14367267-9779-C8CE-4D3A-FB7E206F8557}"/>
              </a:ext>
            </a:extLst>
          </p:cNvPr>
          <p:cNvGrpSpPr/>
          <p:nvPr/>
        </p:nvGrpSpPr>
        <p:grpSpPr>
          <a:xfrm>
            <a:off x="749327" y="1234740"/>
            <a:ext cx="7133612" cy="3368808"/>
            <a:chOff x="780291" y="1487055"/>
            <a:chExt cx="7133612" cy="3554826"/>
          </a:xfrm>
        </p:grpSpPr>
        <p:sp>
          <p:nvSpPr>
            <p:cNvPr id="57" name="矩形: 圓角 56">
              <a:extLst>
                <a:ext uri="{FF2B5EF4-FFF2-40B4-BE49-F238E27FC236}">
                  <a16:creationId xmlns:a16="http://schemas.microsoft.com/office/drawing/2014/main" id="{30BB9C18-67C7-A22D-07A4-960D128BC991}"/>
                </a:ext>
              </a:extLst>
            </p:cNvPr>
            <p:cNvSpPr/>
            <p:nvPr/>
          </p:nvSpPr>
          <p:spPr>
            <a:xfrm>
              <a:off x="780291" y="1487055"/>
              <a:ext cx="5296641" cy="2191703"/>
            </a:xfrm>
            <a:prstGeom prst="roundRect">
              <a:avLst/>
            </a:prstGeom>
            <a:solidFill>
              <a:schemeClr val="tx2">
                <a:lumMod val="10000"/>
                <a:lumOff val="90000"/>
                <a:alpha val="25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550D5D37-0D38-DB00-07B2-B86C620C5218}"/>
                </a:ext>
              </a:extLst>
            </p:cNvPr>
            <p:cNvCxnSpPr>
              <a:cxnSpLocks/>
            </p:cNvCxnSpPr>
            <p:nvPr/>
          </p:nvCxnSpPr>
          <p:spPr>
            <a:xfrm>
              <a:off x="1155700" y="3678758"/>
              <a:ext cx="5575948" cy="1363123"/>
            </a:xfrm>
            <a:prstGeom prst="line">
              <a:avLst/>
            </a:prstGeom>
            <a:solidFill>
              <a:schemeClr val="tx2">
                <a:lumMod val="10000"/>
                <a:lumOff val="90000"/>
                <a:alpha val="25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0EA5CD68-77C9-FB8A-E49D-07AAD6BD6FC9}"/>
                </a:ext>
              </a:extLst>
            </p:cNvPr>
            <p:cNvCxnSpPr>
              <a:cxnSpLocks/>
            </p:cNvCxnSpPr>
            <p:nvPr/>
          </p:nvCxnSpPr>
          <p:spPr>
            <a:xfrm>
              <a:off x="6012574" y="1640681"/>
              <a:ext cx="1901329" cy="2859034"/>
            </a:xfrm>
            <a:prstGeom prst="line">
              <a:avLst/>
            </a:prstGeom>
            <a:solidFill>
              <a:schemeClr val="tx2">
                <a:lumMod val="10000"/>
                <a:lumOff val="90000"/>
                <a:alpha val="25000"/>
              </a:schemeClr>
            </a:solidFill>
            <a:ln>
              <a:solidFill>
                <a:schemeClr val="tx2">
                  <a:lumMod val="10000"/>
                  <a:lumOff val="9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87230E63-A7FA-825C-EB86-882D168CAC5C}"/>
              </a:ext>
            </a:extLst>
          </p:cNvPr>
          <p:cNvGrpSpPr/>
          <p:nvPr/>
        </p:nvGrpSpPr>
        <p:grpSpPr>
          <a:xfrm>
            <a:off x="7800975" y="1697555"/>
            <a:ext cx="3148734" cy="1439130"/>
            <a:chOff x="7800975" y="1697555"/>
            <a:chExt cx="3148734" cy="1439130"/>
          </a:xfrm>
        </p:grpSpPr>
        <p:sp>
          <p:nvSpPr>
            <p:cNvPr id="68" name="矩形: 圓角 67">
              <a:extLst>
                <a:ext uri="{FF2B5EF4-FFF2-40B4-BE49-F238E27FC236}">
                  <a16:creationId xmlns:a16="http://schemas.microsoft.com/office/drawing/2014/main" id="{EA11BDB7-40F0-E13F-E9B1-99AD6A50B72A}"/>
                </a:ext>
              </a:extLst>
            </p:cNvPr>
            <p:cNvSpPr/>
            <p:nvPr/>
          </p:nvSpPr>
          <p:spPr>
            <a:xfrm>
              <a:off x="7800975" y="1701852"/>
              <a:ext cx="3148734" cy="1434833"/>
            </a:xfrm>
            <a:prstGeom prst="roundRect">
              <a:avLst/>
            </a:prstGeom>
            <a:solidFill>
              <a:schemeClr val="tx2">
                <a:lumMod val="10000"/>
                <a:lumOff val="9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8B646C74-6047-1DA1-003A-808D511A4ECB}"/>
                </a:ext>
              </a:extLst>
            </p:cNvPr>
            <p:cNvCxnSpPr/>
            <p:nvPr/>
          </p:nvCxnSpPr>
          <p:spPr>
            <a:xfrm>
              <a:off x="7804150" y="2008949"/>
              <a:ext cx="314555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4BA82E05-B2AF-D96F-CBE6-F0434EFB0938}"/>
                </a:ext>
              </a:extLst>
            </p:cNvPr>
            <p:cNvSpPr txBox="1"/>
            <p:nvPr/>
          </p:nvSpPr>
          <p:spPr>
            <a:xfrm>
              <a:off x="7828788" y="1697555"/>
              <a:ext cx="1717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Theta Controller</a:t>
              </a:r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049F8E6D-E756-3C09-1764-98026D1E95B2}"/>
                    </a:ext>
                  </a:extLst>
                </p:cNvPr>
                <p:cNvSpPr txBox="1"/>
                <p:nvPr/>
              </p:nvSpPr>
              <p:spPr>
                <a:xfrm>
                  <a:off x="7997039" y="2175956"/>
                  <a:ext cx="2610458" cy="70859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altLang="zh-TW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8×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</m:t>
                                </m:r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+24</m:t>
                                </m:r>
                              </m:num>
                              <m:den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80" name="文字方塊 79">
                  <a:extLst>
                    <a:ext uri="{FF2B5EF4-FFF2-40B4-BE49-F238E27FC236}">
                      <a16:creationId xmlns:a16="http://schemas.microsoft.com/office/drawing/2014/main" id="{049F8E6D-E756-3C09-1764-98026D1E9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7039" y="2175956"/>
                  <a:ext cx="2610458" cy="7085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2819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82A77A-8052-4C85-C635-A61ECF147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3000DDDB-27BE-5ACE-FE5C-C30ECB82D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23288A8-ED81-BE01-EBBE-1E68C00F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DBDA37B5-2563-4B83-C031-8970BA4DE4FA}"/>
              </a:ext>
            </a:extLst>
          </p:cNvPr>
          <p:cNvSpPr/>
          <p:nvPr/>
        </p:nvSpPr>
        <p:spPr>
          <a:xfrm>
            <a:off x="10677525" y="0"/>
            <a:ext cx="1514475" cy="530292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Test Bench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31B8BAC-C6DB-BDE1-3FB5-5E6404D4E656}"/>
              </a:ext>
            </a:extLst>
          </p:cNvPr>
          <p:cNvSpPr txBox="1"/>
          <p:nvPr/>
        </p:nvSpPr>
        <p:spPr>
          <a:xfrm>
            <a:off x="972129" y="882516"/>
            <a:ext cx="9587324" cy="6031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golf_tb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...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v0_ctrl;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dis_8;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plus;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dis_8 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plus = dis_8 + v0_ctrl +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5'd24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plus /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endfunction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#25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=i+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v0 &lt;= v0_pattern[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theta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(dis, v0);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	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(error !==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2'bxx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 MESSAGE: %b!!!"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error);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Lose!!"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A5E5C1AA-4567-F545-682E-88A7FCF54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DC06BAF-3B9C-E2AA-E923-117D40695A02}"/>
              </a:ext>
            </a:extLst>
          </p:cNvPr>
          <p:cNvGrpSpPr/>
          <p:nvPr/>
        </p:nvGrpSpPr>
        <p:grpSpPr>
          <a:xfrm>
            <a:off x="5715756" y="791129"/>
            <a:ext cx="1931559" cy="2019299"/>
            <a:chOff x="6467475" y="800207"/>
            <a:chExt cx="2867471" cy="2171699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68B3591E-3D3E-43AA-BE85-60706BD61813}"/>
                </a:ext>
              </a:extLst>
            </p:cNvPr>
            <p:cNvSpPr/>
            <p:nvPr/>
          </p:nvSpPr>
          <p:spPr>
            <a:xfrm>
              <a:off x="6591746" y="800207"/>
              <a:ext cx="2743200" cy="2171699"/>
            </a:xfrm>
            <a:prstGeom prst="roundRect">
              <a:avLst/>
            </a:prstGeom>
            <a:solidFill>
              <a:schemeClr val="bg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01000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01000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C0685C42-F6A0-F517-4289-FB795A174CF4}"/>
                </a:ext>
              </a:extLst>
            </p:cNvPr>
            <p:cNvCxnSpPr/>
            <p:nvPr/>
          </p:nvCxnSpPr>
          <p:spPr>
            <a:xfrm>
              <a:off x="6467475" y="1181100"/>
              <a:ext cx="2743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66DBABFE-8C22-32E2-7005-A8D83EBC225B}"/>
                    </a:ext>
                  </a:extLst>
                </p:cNvPr>
                <p:cNvSpPr txBox="1"/>
                <p:nvPr/>
              </p:nvSpPr>
              <p:spPr>
                <a:xfrm>
                  <a:off x="6591746" y="800207"/>
                  <a:ext cx="2533732" cy="397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Test pattern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dirty="0"/>
                    <a:t>)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8" name="文字方塊 7">
                  <a:extLst>
                    <a:ext uri="{FF2B5EF4-FFF2-40B4-BE49-F238E27FC236}">
                      <a16:creationId xmlns:a16="http://schemas.microsoft.com/office/drawing/2014/main" id="{66DBABFE-8C22-32E2-7005-A8D83EBC2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746" y="800207"/>
                  <a:ext cx="2533732" cy="397206"/>
                </a:xfrm>
                <a:prstGeom prst="rect">
                  <a:avLst/>
                </a:prstGeom>
                <a:blipFill>
                  <a:blip r:embed="rId4"/>
                  <a:stretch>
                    <a:fillRect l="-2857" t="-10000" r="-2500" b="-2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B7627B4-DB18-C5F8-8054-CD7A74709BCC}"/>
              </a:ext>
            </a:extLst>
          </p:cNvPr>
          <p:cNvSpPr txBox="1"/>
          <p:nvPr/>
        </p:nvSpPr>
        <p:spPr>
          <a:xfrm>
            <a:off x="7863671" y="1154447"/>
            <a:ext cx="4110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Expect: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You're winning on the 4 step!!!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0AAAF07F-B653-C231-ACB7-6538589966B2}"/>
              </a:ext>
            </a:extLst>
          </p:cNvPr>
          <p:cNvGrpSpPr/>
          <p:nvPr/>
        </p:nvGrpSpPr>
        <p:grpSpPr>
          <a:xfrm>
            <a:off x="7863671" y="1990024"/>
            <a:ext cx="2398112" cy="784839"/>
            <a:chOff x="7863671" y="1990024"/>
            <a:chExt cx="2398112" cy="784839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BC1CB72-DCD6-A8CB-3F85-913E9BBA9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22750" y="2359356"/>
              <a:ext cx="1939033" cy="415507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714F7673-30C5-5622-9458-69FAABF8B79B}"/>
                </a:ext>
              </a:extLst>
            </p:cNvPr>
            <p:cNvSpPr txBox="1"/>
            <p:nvPr/>
          </p:nvSpPr>
          <p:spPr>
            <a:xfrm>
              <a:off x="7863671" y="1990024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FF00"/>
                  </a:solidFill>
                </a:rPr>
                <a:t>What we got: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06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0724C9-5B51-B8FC-CB62-5FE368621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4385D6EB-9151-62A5-E619-2CE92EAA3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331CBE7-CF01-501B-BC25-035A5A1E6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42EB500A-2270-82B3-7E21-EAD38DB95B52}"/>
              </a:ext>
            </a:extLst>
          </p:cNvPr>
          <p:cNvSpPr/>
          <p:nvPr/>
        </p:nvSpPr>
        <p:spPr>
          <a:xfrm>
            <a:off x="10677525" y="0"/>
            <a:ext cx="1514475" cy="530292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Test Bench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25A3996-55FF-D4FF-18F7-04D4D42C097E}"/>
              </a:ext>
            </a:extLst>
          </p:cNvPr>
          <p:cNvSpPr txBox="1"/>
          <p:nvPr/>
        </p:nvSpPr>
        <p:spPr>
          <a:xfrm>
            <a:off x="972129" y="882516"/>
            <a:ext cx="10009907" cy="6031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golf_tb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...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v0_ctrl;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dis_8;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plus;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dis_8 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plus = dis_8 + v0_ctrl +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5'd24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plus /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e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ndfunction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#25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=i+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v0 &lt;= v0_pattern[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theta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(dis, v0);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	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(error !==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2'bxx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 MESSAGE: %b!!!"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error);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Lose!!"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AF42E33-6EE0-BCDA-D1F9-CD7BB67FE38E}"/>
              </a:ext>
            </a:extLst>
          </p:cNvPr>
          <p:cNvGrpSpPr/>
          <p:nvPr/>
        </p:nvGrpSpPr>
        <p:grpSpPr>
          <a:xfrm>
            <a:off x="5715756" y="791129"/>
            <a:ext cx="1931559" cy="2019299"/>
            <a:chOff x="6467475" y="800207"/>
            <a:chExt cx="2867471" cy="2171699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BEB910A7-869C-995A-2631-FD8CA0593CF9}"/>
                </a:ext>
              </a:extLst>
            </p:cNvPr>
            <p:cNvSpPr/>
            <p:nvPr/>
          </p:nvSpPr>
          <p:spPr>
            <a:xfrm>
              <a:off x="6591746" y="800207"/>
              <a:ext cx="2743200" cy="2171699"/>
            </a:xfrm>
            <a:prstGeom prst="roundRect">
              <a:avLst/>
            </a:prstGeom>
            <a:solidFill>
              <a:schemeClr val="bg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01000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01000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1D2DFE6D-975C-A8B6-A80F-D5CFDB323873}"/>
                </a:ext>
              </a:extLst>
            </p:cNvPr>
            <p:cNvCxnSpPr/>
            <p:nvPr/>
          </p:nvCxnSpPr>
          <p:spPr>
            <a:xfrm>
              <a:off x="6467475" y="1181100"/>
              <a:ext cx="2743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00FF660E-5DE2-8A7C-DB82-7BC43B0E0A5E}"/>
                    </a:ext>
                  </a:extLst>
                </p:cNvPr>
                <p:cNvSpPr txBox="1"/>
                <p:nvPr/>
              </p:nvSpPr>
              <p:spPr>
                <a:xfrm>
                  <a:off x="6591746" y="800207"/>
                  <a:ext cx="2533732" cy="397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Test pattern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dirty="0"/>
                    <a:t>)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00FF660E-5DE2-8A7C-DB82-7BC43B0E0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746" y="800207"/>
                  <a:ext cx="2533732" cy="397206"/>
                </a:xfrm>
                <a:prstGeom prst="rect">
                  <a:avLst/>
                </a:prstGeom>
                <a:blipFill>
                  <a:blip r:embed="rId4"/>
                  <a:stretch>
                    <a:fillRect l="-2857" t="-10000" r="-2500" b="-2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7072D70-8830-5AB1-EA14-8EA88C07FCDE}"/>
              </a:ext>
            </a:extLst>
          </p:cNvPr>
          <p:cNvSpPr txBox="1"/>
          <p:nvPr/>
        </p:nvSpPr>
        <p:spPr>
          <a:xfrm>
            <a:off x="7863671" y="1154447"/>
            <a:ext cx="4110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Expect: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You're winning on the 4 step!!!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305C0E24-592D-1EF5-4C2E-BF273625A008}"/>
              </a:ext>
            </a:extLst>
          </p:cNvPr>
          <p:cNvGrpSpPr/>
          <p:nvPr/>
        </p:nvGrpSpPr>
        <p:grpSpPr>
          <a:xfrm>
            <a:off x="7863671" y="1990024"/>
            <a:ext cx="4110421" cy="642800"/>
            <a:chOff x="7863671" y="1990024"/>
            <a:chExt cx="4110421" cy="642800"/>
          </a:xfrm>
        </p:grpSpPr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D48B6E7A-8B9A-2333-116D-45C173B594CA}"/>
                </a:ext>
              </a:extLst>
            </p:cNvPr>
            <p:cNvSpPr txBox="1"/>
            <p:nvPr/>
          </p:nvSpPr>
          <p:spPr>
            <a:xfrm>
              <a:off x="7863671" y="1990024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FF00"/>
                  </a:solidFill>
                </a:rPr>
                <a:t>What we got:</a:t>
              </a:r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641CF0A-8125-37E4-8338-88BB757A6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4665" y="2356536"/>
              <a:ext cx="3929427" cy="276288"/>
            </a:xfrm>
            <a:prstGeom prst="rect">
              <a:avLst/>
            </a:prstGeom>
          </p:spPr>
        </p:pic>
      </p:grpSp>
      <p:sp>
        <p:nvSpPr>
          <p:cNvPr id="25" name="標題 1">
            <a:extLst>
              <a:ext uri="{FF2B5EF4-FFF2-40B4-BE49-F238E27FC236}">
                <a16:creationId xmlns:a16="http://schemas.microsoft.com/office/drawing/2014/main" id="{BA41776C-2CB4-6E62-A10E-9C7FD3DEC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E002D07A-80B0-9CAF-423C-017A0F0170C4}"/>
              </a:ext>
            </a:extLst>
          </p:cNvPr>
          <p:cNvSpPr/>
          <p:nvPr/>
        </p:nvSpPr>
        <p:spPr>
          <a:xfrm>
            <a:off x="2015838" y="4371388"/>
            <a:ext cx="376380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1A81523F-11CA-5228-EAF8-F58717E63F0B}"/>
              </a:ext>
            </a:extLst>
          </p:cNvPr>
          <p:cNvSpPr/>
          <p:nvPr/>
        </p:nvSpPr>
        <p:spPr>
          <a:xfrm>
            <a:off x="5151583" y="4560732"/>
            <a:ext cx="376380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26D7B120-EC7F-A0BC-531C-E87B87E523B6}"/>
              </a:ext>
            </a:extLst>
          </p:cNvPr>
          <p:cNvGrpSpPr/>
          <p:nvPr/>
        </p:nvGrpSpPr>
        <p:grpSpPr>
          <a:xfrm>
            <a:off x="5799466" y="3273832"/>
            <a:ext cx="6011534" cy="1402356"/>
            <a:chOff x="6456218" y="1358188"/>
            <a:chExt cx="6011534" cy="1402356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3C55F928-4630-A121-687B-7265E10A7761}"/>
                </a:ext>
              </a:extLst>
            </p:cNvPr>
            <p:cNvSpPr/>
            <p:nvPr/>
          </p:nvSpPr>
          <p:spPr>
            <a:xfrm>
              <a:off x="6456218" y="1358188"/>
              <a:ext cx="5897234" cy="1402356"/>
            </a:xfrm>
            <a:prstGeom prst="roundRect">
              <a:avLst/>
            </a:prstGeom>
            <a:solidFill>
              <a:schemeClr val="bg2">
                <a:alpha val="2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C87BDC0B-0B12-A9EB-666F-2BE8E7D79944}"/>
                </a:ext>
              </a:extLst>
            </p:cNvPr>
            <p:cNvSpPr txBox="1"/>
            <p:nvPr/>
          </p:nvSpPr>
          <p:spPr>
            <a:xfrm>
              <a:off x="6657107" y="1505546"/>
              <a:ext cx="5810645" cy="1184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425"/>
                </a:lnSpc>
              </a:pPr>
              <a:r>
                <a:rPr lang="en-US" altLang="zh-TW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initial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begin</a:t>
              </a:r>
              <a:endPara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force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theta =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6'b110010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wait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3'b001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zh-TW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force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theta =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6'b011001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wait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3'b010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zh-TW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force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theta =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6'b000110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wait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3'b011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zh-TW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force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theta =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6'b000010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r>
                <a:rPr lang="en-US" altLang="zh-TW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end</a:t>
              </a:r>
              <a:endPara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68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DF9E2A-C4BB-D88A-8157-1F7755F68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EDE92E41-1A51-54A7-0132-4F9883361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31BFBD0-B59F-3097-9678-E7577037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F3EBC240-A41D-F76E-6819-C26AC5B85771}"/>
              </a:ext>
            </a:extLst>
          </p:cNvPr>
          <p:cNvSpPr/>
          <p:nvPr/>
        </p:nvSpPr>
        <p:spPr>
          <a:xfrm>
            <a:off x="10677525" y="0"/>
            <a:ext cx="1514475" cy="530292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Test Bench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3211CE4-AC57-1C89-6134-E8DFF796C104}"/>
              </a:ext>
            </a:extLst>
          </p:cNvPr>
          <p:cNvSpPr txBox="1"/>
          <p:nvPr/>
        </p:nvSpPr>
        <p:spPr>
          <a:xfrm>
            <a:off x="972129" y="882516"/>
            <a:ext cx="9705396" cy="6031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golf_tb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...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v0_ctrl;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dis_8;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plus;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dis_8 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plus = dis_8 + v0_ctrl +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5'd24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plus /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e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ndfunction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#25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=i+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v0 &lt;= v0_pattern[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theta &lt;=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(dis, v0);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	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(error !==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2'bxx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 MESSAGE: %b!!!"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error);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Lose!!"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3FFA264-63CB-26B2-AAA0-F2D1D6243E59}"/>
              </a:ext>
            </a:extLst>
          </p:cNvPr>
          <p:cNvGrpSpPr/>
          <p:nvPr/>
        </p:nvGrpSpPr>
        <p:grpSpPr>
          <a:xfrm>
            <a:off x="5799466" y="3273832"/>
            <a:ext cx="6011534" cy="1402356"/>
            <a:chOff x="6456218" y="1358188"/>
            <a:chExt cx="6011534" cy="1402356"/>
          </a:xfrm>
        </p:grpSpPr>
        <p:sp>
          <p:nvSpPr>
            <p:cNvPr id="11" name="矩形: 圓角 10">
              <a:extLst>
                <a:ext uri="{FF2B5EF4-FFF2-40B4-BE49-F238E27FC236}">
                  <a16:creationId xmlns:a16="http://schemas.microsoft.com/office/drawing/2014/main" id="{C90F9F63-A062-F7A0-1472-1F124FC4BF20}"/>
                </a:ext>
              </a:extLst>
            </p:cNvPr>
            <p:cNvSpPr/>
            <p:nvPr/>
          </p:nvSpPr>
          <p:spPr>
            <a:xfrm>
              <a:off x="6456218" y="1358188"/>
              <a:ext cx="5897234" cy="1402356"/>
            </a:xfrm>
            <a:prstGeom prst="roundRect">
              <a:avLst/>
            </a:prstGeom>
            <a:solidFill>
              <a:schemeClr val="bg2">
                <a:alpha val="2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CEDC22F-5AA5-B20E-D36C-D1AAC66CA1B5}"/>
                </a:ext>
              </a:extLst>
            </p:cNvPr>
            <p:cNvSpPr txBox="1"/>
            <p:nvPr/>
          </p:nvSpPr>
          <p:spPr>
            <a:xfrm>
              <a:off x="6657107" y="1505546"/>
              <a:ext cx="5810645" cy="1184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425"/>
                </a:lnSpc>
              </a:pPr>
              <a:r>
                <a:rPr lang="en-US" altLang="zh-TW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initial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zh-TW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begin</a:t>
              </a:r>
              <a:endPara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ts val="1425"/>
                </a:lnSpc>
              </a:pP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force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theta =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6'b110010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wait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3'b001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zh-TW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force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theta =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6'b011001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wait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3'b010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zh-TW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force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theta =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6'b000110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zh-TW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wait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zh-TW" b="0" dirty="0" err="1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==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3'b011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) </a:t>
              </a:r>
              <a:r>
                <a:rPr lang="en-US" altLang="zh-TW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force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theta = </a:t>
              </a:r>
              <a:r>
                <a:rPr lang="en-US" altLang="zh-TW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6'b000010</a:t>
              </a:r>
              <a:r>
                <a:rPr lang="en-US" altLang="zh-TW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ts val="1425"/>
                </a:lnSpc>
              </a:pPr>
              <a:r>
                <a:rPr lang="en-US" altLang="zh-TW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end</a:t>
              </a:r>
              <a:endPara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B63AC779-46FE-C86C-0D42-7AE1866037F4}"/>
              </a:ext>
            </a:extLst>
          </p:cNvPr>
          <p:cNvGrpSpPr/>
          <p:nvPr/>
        </p:nvGrpSpPr>
        <p:grpSpPr>
          <a:xfrm>
            <a:off x="5715756" y="791129"/>
            <a:ext cx="1931559" cy="2019299"/>
            <a:chOff x="6467475" y="800207"/>
            <a:chExt cx="2867471" cy="2171699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41AC7B0C-F896-5C2E-7D0B-36E25CA775D1}"/>
                </a:ext>
              </a:extLst>
            </p:cNvPr>
            <p:cNvSpPr/>
            <p:nvPr/>
          </p:nvSpPr>
          <p:spPr>
            <a:xfrm>
              <a:off x="6591746" y="800207"/>
              <a:ext cx="2743200" cy="2171699"/>
            </a:xfrm>
            <a:prstGeom prst="roundRect">
              <a:avLst/>
            </a:prstGeom>
            <a:solidFill>
              <a:schemeClr val="bg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01000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01000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42128C1E-362E-44AC-22DB-F3C2CBDD3018}"/>
                </a:ext>
              </a:extLst>
            </p:cNvPr>
            <p:cNvCxnSpPr/>
            <p:nvPr/>
          </p:nvCxnSpPr>
          <p:spPr>
            <a:xfrm>
              <a:off x="6467475" y="1181100"/>
              <a:ext cx="2743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7C10249-E977-B19A-EB73-D6A12A613CC3}"/>
                    </a:ext>
                  </a:extLst>
                </p:cNvPr>
                <p:cNvSpPr txBox="1"/>
                <p:nvPr/>
              </p:nvSpPr>
              <p:spPr>
                <a:xfrm>
                  <a:off x="6591746" y="800207"/>
                  <a:ext cx="2533732" cy="397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Test pattern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dirty="0"/>
                    <a:t>)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B7C10249-E977-B19A-EB73-D6A12A613C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746" y="800207"/>
                  <a:ext cx="2533732" cy="397206"/>
                </a:xfrm>
                <a:prstGeom prst="rect">
                  <a:avLst/>
                </a:prstGeom>
                <a:blipFill>
                  <a:blip r:embed="rId4"/>
                  <a:stretch>
                    <a:fillRect l="-2857" t="-10000" r="-2500" b="-2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3B1E099-13D7-94FF-57AD-DA4975EF3430}"/>
              </a:ext>
            </a:extLst>
          </p:cNvPr>
          <p:cNvSpPr txBox="1"/>
          <p:nvPr/>
        </p:nvSpPr>
        <p:spPr>
          <a:xfrm>
            <a:off x="7863671" y="1154447"/>
            <a:ext cx="4110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Expect: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You're winning on the 4 step!!!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8EB6F240-F840-1FD4-22D4-592577847438}"/>
              </a:ext>
            </a:extLst>
          </p:cNvPr>
          <p:cNvGrpSpPr/>
          <p:nvPr/>
        </p:nvGrpSpPr>
        <p:grpSpPr>
          <a:xfrm>
            <a:off x="7863671" y="1990024"/>
            <a:ext cx="4110421" cy="642800"/>
            <a:chOff x="7863671" y="1990024"/>
            <a:chExt cx="4110421" cy="642800"/>
          </a:xfrm>
        </p:grpSpPr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6A672BD2-F823-9774-8F4E-950271F98785}"/>
                </a:ext>
              </a:extLst>
            </p:cNvPr>
            <p:cNvSpPr txBox="1"/>
            <p:nvPr/>
          </p:nvSpPr>
          <p:spPr>
            <a:xfrm>
              <a:off x="7863671" y="1990024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FF00"/>
                  </a:solidFill>
                </a:rPr>
                <a:t>What we got:</a:t>
              </a:r>
            </a:p>
          </p:txBody>
        </p:sp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90EFA1BB-7305-1754-1A7C-1F91AB2B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4665" y="2356536"/>
              <a:ext cx="3929427" cy="276288"/>
            </a:xfrm>
            <a:prstGeom prst="rect">
              <a:avLst/>
            </a:prstGeom>
          </p:spPr>
        </p:pic>
      </p:grpSp>
      <p:sp>
        <p:nvSpPr>
          <p:cNvPr id="25" name="標題 1">
            <a:extLst>
              <a:ext uri="{FF2B5EF4-FFF2-40B4-BE49-F238E27FC236}">
                <a16:creationId xmlns:a16="http://schemas.microsoft.com/office/drawing/2014/main" id="{D522C84A-0CD0-4A53-AADF-841EF2B9E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19FF4841-DD03-98E8-7FDF-FF80B6AF4E30}"/>
              </a:ext>
            </a:extLst>
          </p:cNvPr>
          <p:cNvSpPr/>
          <p:nvPr/>
        </p:nvSpPr>
        <p:spPr>
          <a:xfrm>
            <a:off x="2015838" y="4371388"/>
            <a:ext cx="376380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6131F834-29F0-E281-D3B3-30AF4ADA8095}"/>
              </a:ext>
            </a:extLst>
          </p:cNvPr>
          <p:cNvSpPr/>
          <p:nvPr/>
        </p:nvSpPr>
        <p:spPr>
          <a:xfrm>
            <a:off x="5151583" y="4560732"/>
            <a:ext cx="376380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379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-0.19635 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18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85185E-6 L 0.03086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4CB7F8-5667-17C4-09FF-F7DD2DC80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8BC19FCE-DF1F-597D-0436-442558865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8B07DD2-B86A-D041-9F3C-D14F04FE8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71949FC3-8A46-592E-1A09-E64E009555FC}"/>
              </a:ext>
            </a:extLst>
          </p:cNvPr>
          <p:cNvSpPr/>
          <p:nvPr/>
        </p:nvSpPr>
        <p:spPr>
          <a:xfrm>
            <a:off x="10677525" y="0"/>
            <a:ext cx="1514475" cy="530292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Test Bench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37196F-074F-4C63-7B46-E147D021DB0D}"/>
              </a:ext>
            </a:extLst>
          </p:cNvPr>
          <p:cNvSpPr txBox="1"/>
          <p:nvPr/>
        </p:nvSpPr>
        <p:spPr>
          <a:xfrm>
            <a:off x="972129" y="882516"/>
            <a:ext cx="10148453" cy="6031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golf_tb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...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v0_ctrl;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dis_8;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plus;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dis_8 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plus = dis_8 + v0_ctrl +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5'd24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plus /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e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ndfunction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#25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=i+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v0 = v0_pattern[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theta 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(dis, v0);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	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(error !==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2'bxx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 MESSAGE: %b!!!"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error);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Lose!!"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665F7C8-BEE5-34AA-76BB-C34BE16D0D8F}"/>
              </a:ext>
            </a:extLst>
          </p:cNvPr>
          <p:cNvGrpSpPr/>
          <p:nvPr/>
        </p:nvGrpSpPr>
        <p:grpSpPr>
          <a:xfrm>
            <a:off x="5715756" y="791129"/>
            <a:ext cx="1931559" cy="2019299"/>
            <a:chOff x="6467475" y="800207"/>
            <a:chExt cx="2867471" cy="2171699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565A66BE-D6DA-0D11-CEFD-A879C3B3B095}"/>
                </a:ext>
              </a:extLst>
            </p:cNvPr>
            <p:cNvSpPr/>
            <p:nvPr/>
          </p:nvSpPr>
          <p:spPr>
            <a:xfrm>
              <a:off x="6591746" y="800207"/>
              <a:ext cx="2743200" cy="2171699"/>
            </a:xfrm>
            <a:prstGeom prst="roundRect">
              <a:avLst/>
            </a:prstGeom>
            <a:solidFill>
              <a:schemeClr val="bg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01000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01000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5128248-973B-3520-0896-53C3F6D18B09}"/>
                </a:ext>
              </a:extLst>
            </p:cNvPr>
            <p:cNvCxnSpPr/>
            <p:nvPr/>
          </p:nvCxnSpPr>
          <p:spPr>
            <a:xfrm>
              <a:off x="6467475" y="1181100"/>
              <a:ext cx="2743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45EC3BEB-CDE2-0072-C068-63FBC580F411}"/>
                    </a:ext>
                  </a:extLst>
                </p:cNvPr>
                <p:cNvSpPr txBox="1"/>
                <p:nvPr/>
              </p:nvSpPr>
              <p:spPr>
                <a:xfrm>
                  <a:off x="6591746" y="800207"/>
                  <a:ext cx="2533732" cy="397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Test pattern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dirty="0"/>
                    <a:t>)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45EC3BEB-CDE2-0072-C068-63FBC580F4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746" y="800207"/>
                  <a:ext cx="2533732" cy="397206"/>
                </a:xfrm>
                <a:prstGeom prst="rect">
                  <a:avLst/>
                </a:prstGeom>
                <a:blipFill>
                  <a:blip r:embed="rId4"/>
                  <a:stretch>
                    <a:fillRect l="-2857" t="-10000" r="-2500" b="-2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8CED8BD-0046-99F5-2231-E4BCDBC65F1D}"/>
              </a:ext>
            </a:extLst>
          </p:cNvPr>
          <p:cNvSpPr txBox="1"/>
          <p:nvPr/>
        </p:nvSpPr>
        <p:spPr>
          <a:xfrm>
            <a:off x="7863671" y="1154447"/>
            <a:ext cx="4110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Expect: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You're winning on the 4 step!!!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17A4EA26-0C11-A580-8D9A-3A89C0AAD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</p:spTree>
    <p:extLst>
      <p:ext uri="{BB962C8B-B14F-4D97-AF65-F5344CB8AC3E}">
        <p14:creationId xmlns:p14="http://schemas.microsoft.com/office/powerpoint/2010/main" val="392210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96660F4-12E1-116F-D96E-21BAA62C2C18}"/>
              </a:ext>
            </a:extLst>
          </p:cNvPr>
          <p:cNvSpPr txBox="1"/>
          <p:nvPr/>
        </p:nvSpPr>
        <p:spPr>
          <a:xfrm>
            <a:off x="9595586" y="1198629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com: combinational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C89ED3-A809-351C-5C7E-5263F50B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Activity Flow Control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1889B1A-EF60-0AB7-1154-B27DAF33D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CDACC72-1E14-4039-1B62-157AA311F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025704"/>
              </p:ext>
            </p:extLst>
          </p:nvPr>
        </p:nvGraphicFramePr>
        <p:xfrm>
          <a:off x="571500" y="1569409"/>
          <a:ext cx="11049000" cy="4789468"/>
        </p:xfrm>
        <a:graphic>
          <a:graphicData uri="http://schemas.openxmlformats.org/drawingml/2006/table">
            <a:tbl>
              <a:tblPr bandRow="1">
                <a:tableStyleId>{91EBBBCC-DAD2-459C-BE2E-F6DE35CF9A28}</a:tableStyleId>
              </a:tblPr>
              <a:tblGrid>
                <a:gridCol w="3620174">
                  <a:extLst>
                    <a:ext uri="{9D8B030D-6E8A-4147-A177-3AD203B41FA5}">
                      <a16:colId xmlns:a16="http://schemas.microsoft.com/office/drawing/2014/main" val="2559883650"/>
                    </a:ext>
                  </a:extLst>
                </a:gridCol>
                <a:gridCol w="7428826">
                  <a:extLst>
                    <a:ext uri="{9D8B030D-6E8A-4147-A177-3AD203B41FA5}">
                      <a16:colId xmlns:a16="http://schemas.microsoft.com/office/drawing/2014/main" val="2433169301"/>
                    </a:ext>
                  </a:extLst>
                </a:gridCol>
              </a:tblGrid>
              <a:tr h="5659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/>
                        <a:t>c</a:t>
                      </a:r>
                      <a:r>
                        <a:rPr lang="zh-TW" altLang="en-US" sz="2400" b="1" dirty="0"/>
                        <a:t>onditional operator </a:t>
                      </a:r>
                      <a:r>
                        <a:rPr lang="en-US" altLang="zh-TW" sz="2400" b="1" dirty="0"/>
                        <a:t>(…)?:</a:t>
                      </a:r>
                      <a:endParaRPr lang="zh-TW" altLang="en-US" sz="2400" b="1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條件運算子，可直接用在</a:t>
                      </a:r>
                      <a:r>
                        <a:rPr lang="en-US" altLang="zh-TW" sz="1800" dirty="0"/>
                        <a:t>procedural statement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583814"/>
                  </a:ext>
                </a:extLst>
              </a:tr>
              <a:tr h="10438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b="1" kern="1200" dirty="0">
                          <a:solidFill>
                            <a:schemeClr val="dk1"/>
                          </a:solidFill>
                        </a:rPr>
                        <a:t>case, </a:t>
                      </a:r>
                      <a:r>
                        <a:rPr lang="en-US" altLang="zh-TW" sz="2400" b="1" kern="1200" dirty="0" err="1">
                          <a:solidFill>
                            <a:schemeClr val="dk1"/>
                          </a:solidFill>
                        </a:rPr>
                        <a:t>casex</a:t>
                      </a:r>
                      <a:r>
                        <a:rPr lang="en-US" altLang="zh-TW" sz="2400" b="1" kern="120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altLang="zh-TW" sz="2400" b="1" kern="1200" dirty="0" err="1">
                          <a:solidFill>
                            <a:schemeClr val="dk1"/>
                          </a:solidFill>
                        </a:rPr>
                        <a:t>casez</a:t>
                      </a:r>
                      <a:endParaRPr lang="zh-TW" altLang="en-US" sz="2400" b="1" kern="1200" dirty="0">
                        <a:solidFill>
                          <a:schemeClr val="dk1"/>
                        </a:solidFill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</a:rPr>
                        <a:t>case</a:t>
                      </a:r>
                      <a:r>
                        <a:rPr lang="en-US" altLang="zh-TW" sz="1800" dirty="0"/>
                        <a:t>:</a:t>
                      </a:r>
                      <a:r>
                        <a:rPr lang="zh-TW" altLang="en-US" sz="1800" dirty="0"/>
                        <a:t> 多重條件判斷，需要</a:t>
                      </a:r>
                      <a:r>
                        <a:rPr lang="en-US" altLang="zh-TW" sz="1800" dirty="0"/>
                        <a:t>bitwise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match</a:t>
                      </a:r>
                      <a:r>
                        <a:rPr lang="zh-TW" altLang="en-US" sz="1800" dirty="0"/>
                        <a:t>，不可用</a:t>
                      </a:r>
                      <a:r>
                        <a:rPr lang="en-US" altLang="zh-TW" sz="1800" dirty="0"/>
                        <a:t>?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</a:rPr>
                        <a:t>casex</a:t>
                      </a:r>
                      <a:r>
                        <a:rPr lang="en-US" altLang="zh-TW" sz="1800" dirty="0"/>
                        <a:t>: </a:t>
                      </a:r>
                      <a:r>
                        <a:rPr lang="zh-TW" altLang="en-US" sz="1800" dirty="0"/>
                        <a:t>忽略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</a:rPr>
                        <a:t>X</a:t>
                      </a:r>
                      <a:r>
                        <a:rPr lang="en-US" altLang="zh-TW" sz="1800" dirty="0"/>
                        <a:t> </a:t>
                      </a:r>
                      <a:r>
                        <a:rPr lang="zh-TW" altLang="en-US" sz="1800" dirty="0"/>
                        <a:t>和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</a:rPr>
                        <a:t>Z </a:t>
                      </a:r>
                      <a:r>
                        <a:rPr lang="zh-TW" altLang="en-US" sz="1800" dirty="0"/>
                        <a:t>的條件判斷，可用</a:t>
                      </a:r>
                      <a:r>
                        <a:rPr lang="en-US" altLang="zh-TW" sz="1800" dirty="0"/>
                        <a:t>?</a:t>
                      </a:r>
                    </a:p>
                    <a:p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</a:rPr>
                        <a:t>casez</a:t>
                      </a:r>
                      <a:r>
                        <a:rPr lang="en-US" altLang="zh-TW" sz="1800" dirty="0"/>
                        <a:t>: </a:t>
                      </a:r>
                      <a:r>
                        <a:rPr lang="zh-TW" altLang="en-US" sz="1800" dirty="0"/>
                        <a:t>忽略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lang="en-US" altLang="zh-TW" sz="1800" dirty="0"/>
                        <a:t> (</a:t>
                      </a:r>
                      <a:r>
                        <a:rPr lang="zh-TW" altLang="en-US" sz="1800" dirty="0"/>
                        <a:t>高阻值</a:t>
                      </a:r>
                      <a:r>
                        <a:rPr lang="en-US" altLang="zh-TW" sz="1800" dirty="0"/>
                        <a:t>) </a:t>
                      </a:r>
                      <a:r>
                        <a:rPr lang="zh-TW" altLang="en-US" sz="1800" dirty="0"/>
                        <a:t>的多重條件判斷，可用</a:t>
                      </a:r>
                      <a:r>
                        <a:rPr lang="en-US" altLang="zh-TW" sz="1800" dirty="0"/>
                        <a:t>?</a:t>
                      </a:r>
                      <a:r>
                        <a:rPr lang="zh-TW" altLang="en-US" sz="1800" dirty="0"/>
                        <a:t> </a:t>
                      </a:r>
                      <a:endParaRPr lang="en-US" altLang="zh-TW" sz="1800" dirty="0"/>
                    </a:p>
                    <a:p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en-US" altLang="zh-TW" sz="1800" dirty="0"/>
                        <a:t>com</a:t>
                      </a:r>
                      <a:r>
                        <a:rPr lang="zh-TW" altLang="en-US" sz="1800" dirty="0"/>
                        <a:t>時注意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</a:rPr>
                        <a:t>default</a:t>
                      </a:r>
                      <a:r>
                        <a:rPr lang="zh-TW" altLang="en-US" sz="1800" dirty="0"/>
                        <a:t>避免</a:t>
                      </a:r>
                      <a:r>
                        <a:rPr lang="en-US" altLang="zh-TW" sz="1800" dirty="0"/>
                        <a:t>unwanted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</a:rPr>
                        <a:t>latch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</a:rPr>
                        <a:t>，若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</a:rPr>
                        <a:t>default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</a:rPr>
                        <a:t> 為不需要的訊號則寫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</a:rPr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531258"/>
                  </a:ext>
                </a:extLst>
              </a:tr>
              <a:tr h="56593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b="1" kern="1200" dirty="0">
                          <a:solidFill>
                            <a:schemeClr val="dk1"/>
                          </a:solidFill>
                        </a:rPr>
                        <a:t>if-else</a:t>
                      </a:r>
                      <a:endParaRPr lang="zh-TW" altLang="en-US" sz="2400" b="1" kern="1200" dirty="0">
                        <a:solidFill>
                          <a:schemeClr val="dk1"/>
                        </a:solidFill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條件判斷流程控制</a:t>
                      </a:r>
                      <a:endParaRPr lang="en-US" altLang="zh-TW" sz="18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en-US" altLang="zh-TW" sz="1800" dirty="0"/>
                        <a:t>com</a:t>
                      </a:r>
                      <a:r>
                        <a:rPr lang="zh-TW" altLang="en-US" sz="1800" dirty="0"/>
                        <a:t>時注意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</a:rPr>
                        <a:t>else</a:t>
                      </a:r>
                      <a:r>
                        <a:rPr lang="zh-TW" altLang="en-US" sz="1800" dirty="0"/>
                        <a:t>避免</a:t>
                      </a:r>
                      <a:r>
                        <a:rPr lang="en-US" altLang="zh-TW" sz="1800" dirty="0"/>
                        <a:t>unwanted 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</a:rPr>
                        <a:t>latch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</a:rPr>
                        <a:t>，若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</a:rPr>
                        <a:t>else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</a:rPr>
                        <a:t> 為不需要的訊號則寫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</a:rPr>
                        <a:t>x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620596"/>
                  </a:ext>
                </a:extLst>
              </a:tr>
              <a:tr h="10438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b="1" kern="1200" dirty="0">
                          <a:solidFill>
                            <a:schemeClr val="dk1"/>
                          </a:solidFill>
                        </a:rPr>
                        <a:t>Loops: 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TW" sz="2400" b="1" kern="1200" dirty="0">
                          <a:solidFill>
                            <a:schemeClr val="dk1"/>
                          </a:solidFill>
                        </a:rPr>
                        <a:t>repeat, for, while, forever</a:t>
                      </a:r>
                      <a:endParaRPr lang="zh-TW" altLang="en-US" sz="2400" b="1" kern="1200" dirty="0">
                        <a:solidFill>
                          <a:schemeClr val="dk1"/>
                        </a:solidFill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</a:rPr>
                        <a:t>repeat</a:t>
                      </a:r>
                      <a:r>
                        <a:rPr lang="en-US" altLang="zh-TW" sz="1800" dirty="0"/>
                        <a:t>: </a:t>
                      </a:r>
                      <a:r>
                        <a:rPr lang="zh-TW" altLang="en-US" sz="1800" dirty="0"/>
                        <a:t>重複執行固定次數</a:t>
                      </a:r>
                      <a:r>
                        <a:rPr lang="en-US" altLang="zh-TW" sz="1800" dirty="0"/>
                        <a:t>				</a:t>
                      </a:r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zh-TW" altLang="en-US" sz="1800" dirty="0"/>
                        <a:t>不可合成</a:t>
                      </a:r>
                      <a:endParaRPr lang="en-US" altLang="zh-TW" sz="1800" dirty="0"/>
                    </a:p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</a:rPr>
                        <a:t>for</a:t>
                      </a:r>
                      <a:r>
                        <a:rPr lang="en-US" altLang="zh-TW" sz="1800" dirty="0"/>
                        <a:t>: </a:t>
                      </a:r>
                      <a:r>
                        <a:rPr lang="zh-TW" altLang="en-US" sz="1800" dirty="0"/>
                        <a:t>計數器的循環</a:t>
                      </a:r>
                      <a:r>
                        <a:rPr lang="en-US" altLang="zh-TW" sz="1800" dirty="0"/>
                        <a:t>					</a:t>
                      </a:r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zh-TW" altLang="en-US" sz="1800" dirty="0"/>
                        <a:t>可合成</a:t>
                      </a:r>
                      <a:endParaRPr lang="en-US" altLang="zh-TW" sz="1800" dirty="0"/>
                    </a:p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</a:rPr>
                        <a:t>while</a:t>
                      </a:r>
                      <a:r>
                        <a:rPr lang="en-US" altLang="zh-TW" sz="1800" dirty="0"/>
                        <a:t>: </a:t>
                      </a:r>
                      <a:r>
                        <a:rPr lang="zh-TW" altLang="en-US" sz="1800" dirty="0"/>
                        <a:t>條件為真時繼續執行</a:t>
                      </a:r>
                      <a:r>
                        <a:rPr lang="en-US" altLang="zh-TW" sz="1800" dirty="0"/>
                        <a:t>				</a:t>
                      </a:r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zh-TW" altLang="en-US" sz="1800" dirty="0"/>
                        <a:t>不可合成</a:t>
                      </a:r>
                      <a:endParaRPr lang="en-US" altLang="zh-TW" sz="1800" dirty="0"/>
                    </a:p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</a:rPr>
                        <a:t>forever</a:t>
                      </a:r>
                      <a:r>
                        <a:rPr lang="en-US" altLang="zh-TW" sz="1800" dirty="0"/>
                        <a:t>: </a:t>
                      </a:r>
                      <a:r>
                        <a:rPr lang="zh-TW" altLang="en-US" sz="1800" dirty="0"/>
                        <a:t>無限循環</a:t>
                      </a:r>
                      <a:r>
                        <a:rPr lang="en-US" altLang="zh-TW" sz="1800" dirty="0"/>
                        <a:t>					</a:t>
                      </a:r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zh-TW" altLang="en-US" sz="1800" dirty="0"/>
                        <a:t>不可合成</a:t>
                      </a:r>
                      <a:endParaRPr lang="en-US" altLang="zh-TW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3075230"/>
                  </a:ext>
                </a:extLst>
              </a:tr>
              <a:tr h="56593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b="1" kern="1200" dirty="0">
                          <a:solidFill>
                            <a:schemeClr val="dk1"/>
                          </a:solidFill>
                        </a:rPr>
                        <a:t>disable</a:t>
                      </a:r>
                      <a:endParaRPr lang="zh-TW" altLang="en-US" sz="2400" b="1" kern="1200" dirty="0">
                        <a:solidFill>
                          <a:schemeClr val="dk1"/>
                        </a:solidFill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用於跳出循環或提前結束程序 </a:t>
                      </a:r>
                      <a:r>
                        <a:rPr lang="en-US" altLang="zh-TW" sz="1800" dirty="0"/>
                        <a:t>			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zh-TW" altLang="en-US" sz="1800" dirty="0"/>
                        <a:t>可合成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561355"/>
                  </a:ext>
                </a:extLst>
              </a:tr>
              <a:tr h="56593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2400" b="1" kern="1200" dirty="0">
                          <a:solidFill>
                            <a:schemeClr val="dk1"/>
                          </a:solidFill>
                        </a:rPr>
                        <a:t>fork-join</a:t>
                      </a:r>
                      <a:endParaRPr lang="zh-TW" altLang="en-US" sz="2400" b="1" kern="1200" dirty="0">
                        <a:solidFill>
                          <a:schemeClr val="dk1"/>
                        </a:solidFill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並行處理多個事件</a:t>
                      </a:r>
                      <a:r>
                        <a:rPr lang="en-US" altLang="zh-TW" sz="1800" dirty="0"/>
                        <a:t>				</a:t>
                      </a:r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r>
                        <a:rPr lang="zh-TW" altLang="en-US" sz="1800" dirty="0"/>
                        <a:t>不可合成</a:t>
                      </a:r>
                      <a:endParaRPr lang="en-US" altLang="zh-TW" sz="1800" dirty="0"/>
                    </a:p>
                    <a:p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+mj-lt"/>
                          <a:cs typeface="Calibri Light" panose="020F0302020204030204" pitchFamily="34" charset="0"/>
                        </a:rPr>
                        <a:t>**</a:t>
                      </a:r>
                      <a:r>
                        <a:rPr lang="zh-TW" altLang="en-US" sz="1800" kern="1200" dirty="0">
                          <a:solidFill>
                            <a:schemeClr val="dk1"/>
                          </a:solidFill>
                          <a:latin typeface="+mj-lt"/>
                          <a:cs typeface="Calibri Light" panose="020F0302020204030204" pitchFamily="34" charset="0"/>
                        </a:rPr>
                        <a:t>注意不要發生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+mj-lt"/>
                          <a:cs typeface="Calibri Light" panose="020F0302020204030204" pitchFamily="34" charset="0"/>
                        </a:rPr>
                        <a:t>Race Condition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+mj-lt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7742787"/>
                  </a:ext>
                </a:extLst>
              </a:tr>
            </a:tbl>
          </a:graphicData>
        </a:graphic>
      </p:graphicFrame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7B0A7D2A-C9AA-F4CD-C92A-CF9B4240E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3FFB87C-BF39-57DC-6B76-D264A79F0755}"/>
              </a:ext>
            </a:extLst>
          </p:cNvPr>
          <p:cNvSpPr txBox="1"/>
          <p:nvPr/>
        </p:nvSpPr>
        <p:spPr>
          <a:xfrm>
            <a:off x="10594108" y="828573"/>
            <a:ext cx="1026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</a:rPr>
              <a:t>**</a:t>
            </a:r>
            <a:r>
              <a:rPr lang="zh-TW" altLang="en-US" sz="1800" dirty="0"/>
              <a:t> </a:t>
            </a:r>
            <a:r>
              <a:rPr lang="en-US" altLang="zh-TW" sz="1800" dirty="0"/>
              <a:t>Notes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15508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18343B-2B70-28EE-D569-F974478C6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C8B11471-F6E3-0D74-EBE3-D45DAA72E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8AEADBF-D147-2AA4-A70D-C24F1AE39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58D758B-830A-FD00-BA09-7B6F70F8EF62}"/>
              </a:ext>
            </a:extLst>
          </p:cNvPr>
          <p:cNvSpPr/>
          <p:nvPr/>
        </p:nvSpPr>
        <p:spPr>
          <a:xfrm>
            <a:off x="10677525" y="0"/>
            <a:ext cx="1514475" cy="530292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Test Bench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B9395C4-5B86-B8C1-BD0B-508C21459861}"/>
              </a:ext>
            </a:extLst>
          </p:cNvPr>
          <p:cNvSpPr txBox="1"/>
          <p:nvPr/>
        </p:nvSpPr>
        <p:spPr>
          <a:xfrm>
            <a:off x="972129" y="882516"/>
            <a:ext cx="10259289" cy="6031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golf_tb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...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v0_ctrl;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dis_8;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plus;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dis_8 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dis_ctrl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plus = dis_8 + v0_ctrl +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5'd24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plus /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5'd20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dirty="0" err="1">
                <a:solidFill>
                  <a:srgbClr val="569CD6"/>
                </a:solidFill>
                <a:latin typeface="Consolas" panose="020B0609020204030204" pitchFamily="49" charset="0"/>
              </a:rPr>
              <a:t>e</a:t>
            </a: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ndfunction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initial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#25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=i+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v0 = v0_pattern[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theta 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theta_ctrl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(dis, v0);</a:t>
            </a:r>
          </a:p>
          <a:p>
            <a:pPr>
              <a:lnSpc>
                <a:spcPts val="1425"/>
              </a:lnSpc>
            </a:pPr>
            <a:r>
              <a:rPr lang="en-US" altLang="zh-TW" dirty="0">
                <a:solidFill>
                  <a:srgbClr val="D4D4D4"/>
                </a:solidFill>
                <a:latin typeface="Consolas" panose="020B0609020204030204" pitchFamily="49" charset="0"/>
              </a:rPr>
              <a:t>	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(error !==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2'bxx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 MESSAGE: %b!!!"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error);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TW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#20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$display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"You Lose!!"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$finish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altLang="zh-TW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TW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TW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8056655E-B8BB-E55D-E4F6-43714F9813C0}"/>
              </a:ext>
            </a:extLst>
          </p:cNvPr>
          <p:cNvGrpSpPr/>
          <p:nvPr/>
        </p:nvGrpSpPr>
        <p:grpSpPr>
          <a:xfrm>
            <a:off x="5715756" y="791129"/>
            <a:ext cx="1931559" cy="2019299"/>
            <a:chOff x="6467475" y="800207"/>
            <a:chExt cx="2867471" cy="2171699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197C604D-3E96-F47E-99BB-C5381B5005A0}"/>
                </a:ext>
              </a:extLst>
            </p:cNvPr>
            <p:cNvSpPr/>
            <p:nvPr/>
          </p:nvSpPr>
          <p:spPr>
            <a:xfrm>
              <a:off x="6591746" y="800207"/>
              <a:ext cx="2743200" cy="2171699"/>
            </a:xfrm>
            <a:prstGeom prst="roundRect">
              <a:avLst/>
            </a:prstGeom>
            <a:solidFill>
              <a:schemeClr val="bg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01000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01000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73D24C54-0A47-B2BA-6326-1EEBD5A41AE5}"/>
                </a:ext>
              </a:extLst>
            </p:cNvPr>
            <p:cNvCxnSpPr/>
            <p:nvPr/>
          </p:nvCxnSpPr>
          <p:spPr>
            <a:xfrm>
              <a:off x="6467475" y="1181100"/>
              <a:ext cx="2743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89B11221-8307-2537-A44D-C4916BD357C3}"/>
                    </a:ext>
                  </a:extLst>
                </p:cNvPr>
                <p:cNvSpPr txBox="1"/>
                <p:nvPr/>
              </p:nvSpPr>
              <p:spPr>
                <a:xfrm>
                  <a:off x="6591746" y="800207"/>
                  <a:ext cx="2533732" cy="397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Test pattern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dirty="0"/>
                    <a:t>)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89B11221-8307-2537-A44D-C4916BD357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746" y="800207"/>
                  <a:ext cx="2533732" cy="397206"/>
                </a:xfrm>
                <a:prstGeom prst="rect">
                  <a:avLst/>
                </a:prstGeom>
                <a:blipFill>
                  <a:blip r:embed="rId4"/>
                  <a:stretch>
                    <a:fillRect l="-2857" t="-10000" r="-2500" b="-2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DB9F0D7-6117-B83E-3A65-05FED46CD3AE}"/>
              </a:ext>
            </a:extLst>
          </p:cNvPr>
          <p:cNvSpPr txBox="1"/>
          <p:nvPr/>
        </p:nvSpPr>
        <p:spPr>
          <a:xfrm>
            <a:off x="7863671" y="1154447"/>
            <a:ext cx="4110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Expect:</a:t>
            </a:r>
          </a:p>
          <a:p>
            <a:r>
              <a:rPr lang="en-US" altLang="zh-TW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You're winning on the 4 step!!!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7CCFE57D-1805-7658-0523-6866540D3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52BE241-DC3E-1729-7ADD-0221A0396BAE}"/>
              </a:ext>
            </a:extLst>
          </p:cNvPr>
          <p:cNvGrpSpPr/>
          <p:nvPr/>
        </p:nvGrpSpPr>
        <p:grpSpPr>
          <a:xfrm>
            <a:off x="7863671" y="1990024"/>
            <a:ext cx="4110421" cy="642800"/>
            <a:chOff x="7863671" y="1990024"/>
            <a:chExt cx="4110421" cy="642800"/>
          </a:xfrm>
        </p:grpSpPr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5ADACDB-F648-6F1A-0921-6EBC735F898D}"/>
                </a:ext>
              </a:extLst>
            </p:cNvPr>
            <p:cNvSpPr txBox="1"/>
            <p:nvPr/>
          </p:nvSpPr>
          <p:spPr>
            <a:xfrm>
              <a:off x="7863671" y="1990024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FF00"/>
                  </a:solidFill>
                </a:rPr>
                <a:t>What we got:</a:t>
              </a: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4124E78-CFBE-D8EE-3D45-1C940C725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4665" y="2356536"/>
              <a:ext cx="3929427" cy="276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976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B1DE6C-7A61-12A0-DCEC-F4FC2B0C4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BA794BDB-27D4-9EEA-1A1C-950B5D9B7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274F803-AD75-6C2D-DECB-20F921EA9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CA9A53E5-760E-3740-C331-49A920B52065}"/>
              </a:ext>
            </a:extLst>
          </p:cNvPr>
          <p:cNvSpPr/>
          <p:nvPr/>
        </p:nvSpPr>
        <p:spPr>
          <a:xfrm>
            <a:off x="10677525" y="0"/>
            <a:ext cx="1514475" cy="530292"/>
          </a:xfrm>
          <a:prstGeom prst="round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Test Bench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9EFE6437-6AAF-91AC-1879-2327C35F9BF5}"/>
              </a:ext>
            </a:extLst>
          </p:cNvPr>
          <p:cNvGrpSpPr/>
          <p:nvPr/>
        </p:nvGrpSpPr>
        <p:grpSpPr>
          <a:xfrm>
            <a:off x="1948873" y="991755"/>
            <a:ext cx="1931559" cy="2019299"/>
            <a:chOff x="6467475" y="800207"/>
            <a:chExt cx="2867471" cy="2171699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DCBF2A2C-710D-3E99-CBB8-01612C0DDB73}"/>
                </a:ext>
              </a:extLst>
            </p:cNvPr>
            <p:cNvSpPr/>
            <p:nvPr/>
          </p:nvSpPr>
          <p:spPr>
            <a:xfrm>
              <a:off x="6591746" y="800207"/>
              <a:ext cx="2743200" cy="2171699"/>
            </a:xfrm>
            <a:prstGeom prst="roundRect">
              <a:avLst/>
            </a:prstGeom>
            <a:solidFill>
              <a:schemeClr val="bg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01000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01000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01000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1C0E0EC2-1E76-429C-F985-3F0953E55C75}"/>
                </a:ext>
              </a:extLst>
            </p:cNvPr>
            <p:cNvCxnSpPr/>
            <p:nvPr/>
          </p:nvCxnSpPr>
          <p:spPr>
            <a:xfrm>
              <a:off x="6467475" y="1181100"/>
              <a:ext cx="2743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363C9064-3EAF-7E3E-23A7-2680AEBCDA7A}"/>
                    </a:ext>
                  </a:extLst>
                </p:cNvPr>
                <p:cNvSpPr txBox="1"/>
                <p:nvPr/>
              </p:nvSpPr>
              <p:spPr>
                <a:xfrm>
                  <a:off x="6591746" y="800207"/>
                  <a:ext cx="2533732" cy="397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Test pattern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dirty="0"/>
                    <a:t>)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id="{363C9064-3EAF-7E3E-23A7-2680AEBCD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746" y="800207"/>
                  <a:ext cx="2533732" cy="397206"/>
                </a:xfrm>
                <a:prstGeom prst="rect">
                  <a:avLst/>
                </a:prstGeom>
                <a:blipFill>
                  <a:blip r:embed="rId4"/>
                  <a:stretch>
                    <a:fillRect l="-2857" t="-10000" r="-2500" b="-2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標題 1">
            <a:extLst>
              <a:ext uri="{FF2B5EF4-FFF2-40B4-BE49-F238E27FC236}">
                <a16:creationId xmlns:a16="http://schemas.microsoft.com/office/drawing/2014/main" id="{B2F34AEA-0689-E655-7439-938F3AFB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92029B9E-6379-9BD1-1A18-0FA8AAE11350}"/>
              </a:ext>
            </a:extLst>
          </p:cNvPr>
          <p:cNvGrpSpPr/>
          <p:nvPr/>
        </p:nvGrpSpPr>
        <p:grpSpPr>
          <a:xfrm>
            <a:off x="4040789" y="2368254"/>
            <a:ext cx="5089981" cy="642800"/>
            <a:chOff x="7863671" y="1990024"/>
            <a:chExt cx="5089981" cy="642800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5BC254B8-1E4C-A468-6ED4-642B9334126F}"/>
                </a:ext>
              </a:extLst>
            </p:cNvPr>
            <p:cNvSpPr txBox="1"/>
            <p:nvPr/>
          </p:nvSpPr>
          <p:spPr>
            <a:xfrm>
              <a:off x="7863671" y="1990024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FF00"/>
                  </a:solidFill>
                </a:rPr>
                <a:t>What we got:</a:t>
              </a:r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159A484B-8D8B-B2BB-2AD0-9ACF6EA0E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4225" y="2356536"/>
              <a:ext cx="3929427" cy="276288"/>
            </a:xfrm>
            <a:prstGeom prst="rect">
              <a:avLst/>
            </a:prstGeom>
          </p:spPr>
        </p:pic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E42DB88-07FA-7A17-0B1B-2F341B49AFDE}"/>
              </a:ext>
            </a:extLst>
          </p:cNvPr>
          <p:cNvSpPr txBox="1"/>
          <p:nvPr/>
        </p:nvSpPr>
        <p:spPr>
          <a:xfrm>
            <a:off x="4040789" y="989273"/>
            <a:ext cx="88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FFFF00"/>
                </a:solidFill>
              </a:rPr>
              <a:t>nWave</a:t>
            </a:r>
            <a:r>
              <a:rPr lang="en-US" altLang="zh-TW" dirty="0">
                <a:solidFill>
                  <a:srgbClr val="FFFF00"/>
                </a:solidFill>
              </a:rPr>
              <a:t>:</a:t>
            </a: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53569CB0-4991-FB1E-4ECE-EA5870767595}"/>
              </a:ext>
            </a:extLst>
          </p:cNvPr>
          <p:cNvGrpSpPr/>
          <p:nvPr/>
        </p:nvGrpSpPr>
        <p:grpSpPr>
          <a:xfrm>
            <a:off x="1948873" y="3960096"/>
            <a:ext cx="1931559" cy="2019299"/>
            <a:chOff x="6467475" y="800207"/>
            <a:chExt cx="2867471" cy="2171699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8DD343EA-5567-1B4D-F375-7110BB419F7F}"/>
                </a:ext>
              </a:extLst>
            </p:cNvPr>
            <p:cNvSpPr/>
            <p:nvPr/>
          </p:nvSpPr>
          <p:spPr>
            <a:xfrm>
              <a:off x="6591746" y="800207"/>
              <a:ext cx="2743200" cy="2171699"/>
            </a:xfrm>
            <a:prstGeom prst="roundRect">
              <a:avLst/>
            </a:prstGeom>
            <a:solidFill>
              <a:schemeClr val="bg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TW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01000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01000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01000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10000</a:t>
              </a:r>
            </a:p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10000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C546E610-2739-CEB3-B834-DFCC59DD768D}"/>
                </a:ext>
              </a:extLst>
            </p:cNvPr>
            <p:cNvCxnSpPr/>
            <p:nvPr/>
          </p:nvCxnSpPr>
          <p:spPr>
            <a:xfrm>
              <a:off x="6467475" y="1181100"/>
              <a:ext cx="27432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A86E1E18-39A4-9191-BC1C-F676F607BAE9}"/>
                    </a:ext>
                  </a:extLst>
                </p:cNvPr>
                <p:cNvSpPr txBox="1"/>
                <p:nvPr/>
              </p:nvSpPr>
              <p:spPr>
                <a:xfrm>
                  <a:off x="6591746" y="800207"/>
                  <a:ext cx="2533732" cy="397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Test pattern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TW" dirty="0"/>
                    <a:t>)</a:t>
                  </a:r>
                  <a:endParaRPr lang="zh-TW" altLang="en-US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A86E1E18-39A4-9191-BC1C-F676F607B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1746" y="800207"/>
                  <a:ext cx="2533732" cy="397206"/>
                </a:xfrm>
                <a:prstGeom prst="rect">
                  <a:avLst/>
                </a:prstGeom>
                <a:blipFill>
                  <a:blip r:embed="rId6"/>
                  <a:stretch>
                    <a:fillRect l="-2857" t="-10000" r="-2500" b="-2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3B04FC7-FE84-2B7F-9727-E77E6D5E433F}"/>
              </a:ext>
            </a:extLst>
          </p:cNvPr>
          <p:cNvSpPr txBox="1"/>
          <p:nvPr/>
        </p:nvSpPr>
        <p:spPr>
          <a:xfrm>
            <a:off x="4040789" y="5336595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What we got: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27075CB-8B78-B9B7-365F-DA1D7460D4E5}"/>
              </a:ext>
            </a:extLst>
          </p:cNvPr>
          <p:cNvSpPr txBox="1"/>
          <p:nvPr/>
        </p:nvSpPr>
        <p:spPr>
          <a:xfrm>
            <a:off x="4040789" y="3957614"/>
            <a:ext cx="88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>
                <a:solidFill>
                  <a:srgbClr val="FFFF00"/>
                </a:solidFill>
              </a:rPr>
              <a:t>nWave</a:t>
            </a:r>
            <a:r>
              <a:rPr lang="en-US" altLang="zh-TW" dirty="0">
                <a:solidFill>
                  <a:srgbClr val="FFFF00"/>
                </a:solidFill>
              </a:rPr>
              <a:t>: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8B2EDFB8-EEE4-E697-B01C-3C077ED65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343" y="997651"/>
            <a:ext cx="6220454" cy="145781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B1C9EBF4-DDCE-730C-67DA-BFC1756D5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1342" y="3966495"/>
            <a:ext cx="6233419" cy="143441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23805C20-5F66-826B-BBE1-C9CD9080D0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342" y="5680113"/>
            <a:ext cx="1514008" cy="299282"/>
          </a:xfrm>
          <a:prstGeom prst="rect">
            <a:avLst/>
          </a:prstGeom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01C916AF-6624-8C42-8A4C-57FD1F023C9D}"/>
              </a:ext>
            </a:extLst>
          </p:cNvPr>
          <p:cNvSpPr/>
          <p:nvPr/>
        </p:nvSpPr>
        <p:spPr>
          <a:xfrm>
            <a:off x="11231418" y="1358605"/>
            <a:ext cx="323273" cy="3316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75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F0E97-AC01-AED1-C164-AC3B5BCB8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EA971C-9954-4C17-F958-F4E67C15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隨堂測驗 </a:t>
            </a:r>
            <a:r>
              <a:rPr lang="en-US" altLang="zh-TW" dirty="0"/>
              <a:t>(intra assignment delay)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5F2E01-1B42-2C6C-4A0D-7F33D25E8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8A04618-E319-F964-EE3C-8584FB1EB6D9}"/>
              </a:ext>
            </a:extLst>
          </p:cNvPr>
          <p:cNvSpPr txBox="1"/>
          <p:nvPr/>
        </p:nvSpPr>
        <p:spPr>
          <a:xfrm>
            <a:off x="2416267" y="1751013"/>
            <a:ext cx="233026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…</a:t>
            </a:r>
          </a:p>
          <a:p>
            <a:r>
              <a:rPr lang="en-US" altLang="zh-TW" dirty="0"/>
              <a:t>reg a, b, c, d;</a:t>
            </a:r>
          </a:p>
          <a:p>
            <a:r>
              <a:rPr lang="en-US" altLang="zh-TW" dirty="0"/>
              <a:t>initial begin</a:t>
            </a:r>
          </a:p>
          <a:p>
            <a:r>
              <a:rPr lang="en-US" altLang="zh-TW" dirty="0"/>
              <a:t>fork</a:t>
            </a:r>
          </a:p>
          <a:p>
            <a:r>
              <a:rPr lang="en-US" altLang="zh-TW" dirty="0"/>
              <a:t>    a = #3 1'b0;</a:t>
            </a:r>
          </a:p>
          <a:p>
            <a:r>
              <a:rPr lang="en-US" altLang="zh-TW" dirty="0"/>
              <a:t>    b = 1'b1;</a:t>
            </a:r>
          </a:p>
          <a:p>
            <a:r>
              <a:rPr lang="en-US" altLang="zh-TW" dirty="0"/>
              <a:t>    c = #4 a;</a:t>
            </a:r>
          </a:p>
          <a:p>
            <a:r>
              <a:rPr lang="en-US" altLang="zh-TW" dirty="0"/>
              <a:t>    #4 d = b;</a:t>
            </a:r>
          </a:p>
          <a:p>
            <a:r>
              <a:rPr lang="en-US" altLang="zh-TW" dirty="0"/>
              <a:t>    b = #3 a;</a:t>
            </a:r>
          </a:p>
          <a:p>
            <a:r>
              <a:rPr lang="en-US" altLang="zh-TW" dirty="0"/>
              <a:t>    a = 1'b1;</a:t>
            </a:r>
          </a:p>
          <a:p>
            <a:r>
              <a:rPr lang="en-US" altLang="zh-TW" dirty="0"/>
              <a:t>    #5 c = a;</a:t>
            </a:r>
          </a:p>
          <a:p>
            <a:r>
              <a:rPr lang="en-US" altLang="zh-TW" dirty="0"/>
              <a:t>join</a:t>
            </a:r>
          </a:p>
          <a:p>
            <a:r>
              <a:rPr lang="en-US" altLang="zh-TW" dirty="0"/>
              <a:t>end</a:t>
            </a:r>
          </a:p>
          <a:p>
            <a:r>
              <a:rPr lang="en-US" altLang="zh-TW" dirty="0"/>
              <a:t>initial begin</a:t>
            </a:r>
          </a:p>
          <a:p>
            <a:r>
              <a:rPr lang="en-US" altLang="zh-TW" dirty="0"/>
              <a:t>    #20 $finish;</a:t>
            </a:r>
          </a:p>
          <a:p>
            <a:r>
              <a:rPr lang="en-US" altLang="zh-TW" dirty="0"/>
              <a:t>end</a:t>
            </a:r>
          </a:p>
          <a:p>
            <a:r>
              <a:rPr lang="en-US" altLang="zh-TW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22831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D1C4E-5EB0-BC3A-14DB-0220871F5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A2D82E79-C895-B029-855B-53E9CCF9F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784" y="2388156"/>
            <a:ext cx="8945223" cy="122889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E6739D7-AF9B-4628-7357-31FBE63B5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隨堂測驗 </a:t>
            </a:r>
            <a:r>
              <a:rPr lang="en-US" altLang="zh-TW" dirty="0"/>
              <a:t>(intra assignment delay)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D59EE2-2B0C-F24E-B56D-F1F4AEA01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668705-3307-F675-0677-936F95929B17}"/>
              </a:ext>
            </a:extLst>
          </p:cNvPr>
          <p:cNvSpPr txBox="1"/>
          <p:nvPr/>
        </p:nvSpPr>
        <p:spPr>
          <a:xfrm>
            <a:off x="2416266" y="1751013"/>
            <a:ext cx="4408517" cy="48013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…</a:t>
            </a:r>
          </a:p>
          <a:p>
            <a:r>
              <a:rPr lang="en-US" altLang="zh-TW" dirty="0"/>
              <a:t>reg a, b, c, d;</a:t>
            </a:r>
          </a:p>
          <a:p>
            <a:r>
              <a:rPr lang="en-US" altLang="zh-TW" dirty="0"/>
              <a:t>initial begin</a:t>
            </a:r>
          </a:p>
          <a:p>
            <a:r>
              <a:rPr lang="en-US" altLang="zh-TW" dirty="0"/>
              <a:t>fork</a:t>
            </a:r>
          </a:p>
          <a:p>
            <a:r>
              <a:rPr lang="en-US" altLang="zh-TW" dirty="0"/>
              <a:t>    a = #3 1'b0;</a:t>
            </a:r>
          </a:p>
          <a:p>
            <a:r>
              <a:rPr lang="en-US" altLang="zh-TW" dirty="0"/>
              <a:t>    b = 1'b1;</a:t>
            </a:r>
          </a:p>
          <a:p>
            <a:r>
              <a:rPr lang="en-US" altLang="zh-TW" dirty="0"/>
              <a:t>    c = #4 a;</a:t>
            </a:r>
          </a:p>
          <a:p>
            <a:r>
              <a:rPr lang="en-US" altLang="zh-TW" dirty="0"/>
              <a:t>    #4 d = b;</a:t>
            </a:r>
          </a:p>
          <a:p>
            <a:r>
              <a:rPr lang="en-US" altLang="zh-TW" dirty="0"/>
              <a:t>    b = #3 a;</a:t>
            </a:r>
          </a:p>
          <a:p>
            <a:r>
              <a:rPr lang="en-US" altLang="zh-TW" dirty="0"/>
              <a:t>    a = 1'b1;</a:t>
            </a:r>
          </a:p>
          <a:p>
            <a:r>
              <a:rPr lang="en-US" altLang="zh-TW" dirty="0"/>
              <a:t>    #5 c = a;</a:t>
            </a:r>
          </a:p>
          <a:p>
            <a:r>
              <a:rPr lang="en-US" altLang="zh-TW" dirty="0"/>
              <a:t>join</a:t>
            </a:r>
          </a:p>
          <a:p>
            <a:r>
              <a:rPr lang="en-US" altLang="zh-TW" dirty="0"/>
              <a:t>end</a:t>
            </a:r>
          </a:p>
          <a:p>
            <a:r>
              <a:rPr lang="en-US" altLang="zh-TW" dirty="0"/>
              <a:t>initial begin</a:t>
            </a:r>
          </a:p>
          <a:p>
            <a:r>
              <a:rPr lang="en-US" altLang="zh-TW" dirty="0"/>
              <a:t>    #20 $finish;</a:t>
            </a:r>
          </a:p>
          <a:p>
            <a:r>
              <a:rPr lang="en-US" altLang="zh-TW" dirty="0"/>
              <a:t>end</a:t>
            </a:r>
          </a:p>
          <a:p>
            <a:r>
              <a:rPr lang="en-US" altLang="zh-TW" dirty="0"/>
              <a:t>…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5E17D9E-2649-F3F8-659E-EE1264AF6ACB}"/>
              </a:ext>
            </a:extLst>
          </p:cNvPr>
          <p:cNvSpPr txBox="1"/>
          <p:nvPr/>
        </p:nvSpPr>
        <p:spPr>
          <a:xfrm>
            <a:off x="6824784" y="178014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Ans: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1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-0.30794 -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0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40D35-F709-5C22-93E4-4BFEBF43A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7C0853-6BE3-6AF2-C327-8EDF3CCE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83AA49-7AB7-3A3A-1C45-1125ACD56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[1]</a:t>
            </a:r>
            <a:r>
              <a:rPr lang="zh-TW" altLang="en-US" dirty="0"/>
              <a:t>施信毓 教授 </a:t>
            </a:r>
            <a:r>
              <a:rPr lang="en-US" altLang="zh-TW" dirty="0"/>
              <a:t>DCIC</a:t>
            </a:r>
            <a:r>
              <a:rPr lang="zh-TW" altLang="en-US" dirty="0"/>
              <a:t> </a:t>
            </a:r>
            <a:r>
              <a:rPr lang="en-US" altLang="zh-TW" dirty="0"/>
              <a:t>LEC4 Part1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[2] </a:t>
            </a:r>
            <a:r>
              <a:rPr lang="en-US" altLang="zh-TW" dirty="0"/>
              <a:t>https://www.chinatimes.com/hottopic/20220304004221-260809?chdtv (</a:t>
            </a:r>
            <a:r>
              <a:rPr lang="zh-TW" altLang="en-US" dirty="0"/>
              <a:t>火星圖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</a:rPr>
              <a:t>[3] </a:t>
            </a:r>
            <a:r>
              <a:rPr lang="en-US" altLang="zh-TW" dirty="0"/>
              <a:t>https://cyclingtime.com/tw/documents/4710.html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高爾夫球圖</a:t>
            </a:r>
            <a:r>
              <a:rPr lang="en-US" altLang="zh-TW" dirty="0"/>
              <a:t>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C526ED-0210-87F0-62F3-97885BBB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9494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92015E08-EC99-4677-2081-1A20AFF8B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4C2FDBD-547A-577B-B4D9-6E09B5E4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1563" y="3140364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1C4683-0ED3-1689-AC6C-EF7D6E4A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3414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43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8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42044 -0.4576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29" y="-2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FE9422-A217-0A96-A6F4-19641D971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BEC25BC6-EC6B-3D92-6898-1DB015883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78D397E-62CF-4CAB-6E8F-6DE311CC2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pic>
        <p:nvPicPr>
          <p:cNvPr id="3" name="2f85a741-2c47-483d-8e8a-c178025c7f29">
            <a:hlinkClick r:id="" action="ppaction://media"/>
            <a:extLst>
              <a:ext uri="{FF2B5EF4-FFF2-40B4-BE49-F238E27FC236}">
                <a16:creationId xmlns:a16="http://schemas.microsoft.com/office/drawing/2014/main" id="{8BF5F11E-6C58-0BB6-E89E-83081103BF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30849" y="1189704"/>
            <a:ext cx="3130302" cy="5564982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566D01E-62DE-72E2-8E7C-E12C3AB05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045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F9C6F5-CB69-EB7A-C381-59E59E4E2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F80F9060-E233-126F-F618-D3B950311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142CF9A-A37C-B3BA-8985-CFE6DD406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E6E69668-019B-DA18-72ED-5B806E285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849" y="1189705"/>
            <a:ext cx="3130302" cy="5564982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0F52A97-3A41-7D20-889F-5A4C621AD720}"/>
              </a:ext>
            </a:extLst>
          </p:cNvPr>
          <p:cNvCxnSpPr>
            <a:cxnSpLocks/>
          </p:cNvCxnSpPr>
          <p:nvPr/>
        </p:nvCxnSpPr>
        <p:spPr>
          <a:xfrm flipV="1">
            <a:off x="5638800" y="4400550"/>
            <a:ext cx="1371600" cy="1171575"/>
          </a:xfrm>
          <a:prstGeom prst="straightConnector1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075F487B-1621-6349-FCB5-532402676608}"/>
              </a:ext>
            </a:extLst>
          </p:cNvPr>
          <p:cNvCxnSpPr>
            <a:cxnSpLocks/>
          </p:cNvCxnSpPr>
          <p:nvPr/>
        </p:nvCxnSpPr>
        <p:spPr>
          <a:xfrm>
            <a:off x="5638800" y="5572125"/>
            <a:ext cx="1783080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1CD9C9C6-9328-F1D6-9C55-B09DBED44D9A}"/>
              </a:ext>
            </a:extLst>
          </p:cNvPr>
          <p:cNvCxnSpPr>
            <a:cxnSpLocks/>
          </p:cNvCxnSpPr>
          <p:nvPr/>
        </p:nvCxnSpPr>
        <p:spPr>
          <a:xfrm flipV="1">
            <a:off x="5646420" y="4053840"/>
            <a:ext cx="0" cy="151828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弧形 25">
            <a:extLst>
              <a:ext uri="{FF2B5EF4-FFF2-40B4-BE49-F238E27FC236}">
                <a16:creationId xmlns:a16="http://schemas.microsoft.com/office/drawing/2014/main" id="{6BEC138C-A742-8520-D401-28B1D72B53DE}"/>
              </a:ext>
            </a:extLst>
          </p:cNvPr>
          <p:cNvSpPr/>
          <p:nvPr/>
        </p:nvSpPr>
        <p:spPr>
          <a:xfrm>
            <a:off x="5754053" y="5281619"/>
            <a:ext cx="382905" cy="581013"/>
          </a:xfrm>
          <a:prstGeom prst="arc">
            <a:avLst>
              <a:gd name="adj1" fmla="val 17366422"/>
              <a:gd name="adj2" fmla="val 0"/>
            </a:avLst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C1DD2BF-9ACC-E771-F41F-661612508473}"/>
                  </a:ext>
                </a:extLst>
              </p:cNvPr>
              <p:cNvSpPr txBox="1"/>
              <p:nvPr/>
            </p:nvSpPr>
            <p:spPr>
              <a:xfrm>
                <a:off x="6062736" y="5163380"/>
                <a:ext cx="3789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TW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C1DD2BF-9ACC-E771-F41F-66161250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736" y="5163380"/>
                <a:ext cx="3789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2C62B9D6-3F63-9342-BD59-61CBC7A22D5B}"/>
                  </a:ext>
                </a:extLst>
              </p:cNvPr>
              <p:cNvSpPr txBox="1"/>
              <p:nvPr/>
            </p:nvSpPr>
            <p:spPr>
              <a:xfrm>
                <a:off x="6941757" y="4053840"/>
                <a:ext cx="4725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2C62B9D6-3F63-9342-BD59-61CBC7A2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757" y="4053840"/>
                <a:ext cx="47250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8FFA17B9-5D18-E7A7-79F5-138541F6C095}"/>
                  </a:ext>
                </a:extLst>
              </p:cNvPr>
              <p:cNvSpPr txBox="1"/>
              <p:nvPr/>
            </p:nvSpPr>
            <p:spPr>
              <a:xfrm>
                <a:off x="6826858" y="5163380"/>
                <a:ext cx="2175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TW" alt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8FFA17B9-5D18-E7A7-79F5-138541F6C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858" y="5163380"/>
                <a:ext cx="217578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F3D33A2-DB32-328B-6A5C-550E11C0FD12}"/>
                  </a:ext>
                </a:extLst>
              </p:cNvPr>
              <p:cNvSpPr txBox="1"/>
              <p:nvPr/>
            </p:nvSpPr>
            <p:spPr>
              <a:xfrm>
                <a:off x="4000028" y="4011512"/>
                <a:ext cx="21757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altLang="zh-TW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TW" alt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F3D33A2-DB32-328B-6A5C-550E11C0F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028" y="4011512"/>
                <a:ext cx="217578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id="{BF3654BA-43D2-9CD0-D24C-99F231E78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8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30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FAEEE1-715E-D17B-D73C-413CBFB03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EA983ED2-0C3D-C991-7D61-6864BE0C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B1EEF5-212E-23F9-1FDE-03C855A2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A184259-6A5C-AE6D-9DBE-40CAD24A238D}"/>
              </a:ext>
            </a:extLst>
          </p:cNvPr>
          <p:cNvGrpSpPr/>
          <p:nvPr/>
        </p:nvGrpSpPr>
        <p:grpSpPr>
          <a:xfrm>
            <a:off x="4000028" y="4011512"/>
            <a:ext cx="5002617" cy="1851120"/>
            <a:chOff x="4000028" y="4011512"/>
            <a:chExt cx="5002617" cy="1851120"/>
          </a:xfrm>
        </p:grpSpPr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98EF64A2-790D-9DE0-EF31-E9DE820E6F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8800" y="4400550"/>
              <a:ext cx="1371600" cy="1171575"/>
            </a:xfrm>
            <a:prstGeom prst="straightConnector1">
              <a:avLst/>
            </a:prstGeom>
            <a:ln w="762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F0999D51-3BC0-6818-F85E-C42819FC2D38}"/>
                </a:ext>
              </a:extLst>
            </p:cNvPr>
            <p:cNvCxnSpPr>
              <a:cxnSpLocks/>
            </p:cNvCxnSpPr>
            <p:nvPr/>
          </p:nvCxnSpPr>
          <p:spPr>
            <a:xfrm>
              <a:off x="5638800" y="5572125"/>
              <a:ext cx="178308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D1FE1531-5637-E83D-8AF2-ED8AEC3A77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420" y="4053840"/>
              <a:ext cx="0" cy="1518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弧形 25">
              <a:extLst>
                <a:ext uri="{FF2B5EF4-FFF2-40B4-BE49-F238E27FC236}">
                  <a16:creationId xmlns:a16="http://schemas.microsoft.com/office/drawing/2014/main" id="{D8F2DA98-37D8-6C2B-61EC-878EA1AB04F0}"/>
                </a:ext>
              </a:extLst>
            </p:cNvPr>
            <p:cNvSpPr/>
            <p:nvPr/>
          </p:nvSpPr>
          <p:spPr>
            <a:xfrm>
              <a:off x="5754053" y="5281619"/>
              <a:ext cx="382905" cy="581013"/>
            </a:xfrm>
            <a:prstGeom prst="arc">
              <a:avLst>
                <a:gd name="adj1" fmla="val 17366422"/>
                <a:gd name="adj2" fmla="val 0"/>
              </a:avLst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FC7BD513-C735-9E00-6357-0BF2FA8909BC}"/>
                    </a:ext>
                  </a:extLst>
                </p:cNvPr>
                <p:cNvSpPr txBox="1"/>
                <p:nvPr/>
              </p:nvSpPr>
              <p:spPr>
                <a:xfrm>
                  <a:off x="6062736" y="5163380"/>
                  <a:ext cx="3789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TW" alt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FC7BD513-C735-9E00-6357-0BF2FA890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2736" y="5163380"/>
                  <a:ext cx="37895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D0C491F3-947D-93AF-58C6-EC1AF6F62B0D}"/>
                    </a:ext>
                  </a:extLst>
                </p:cNvPr>
                <p:cNvSpPr txBox="1"/>
                <p:nvPr/>
              </p:nvSpPr>
              <p:spPr>
                <a:xfrm>
                  <a:off x="6941757" y="4053840"/>
                  <a:ext cx="4725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D0C491F3-947D-93AF-58C6-EC1AF6F62B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1757" y="4053840"/>
                  <a:ext cx="47250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26DD1D5D-F1DE-0764-DF65-3C378A1F0A38}"/>
                    </a:ext>
                  </a:extLst>
                </p:cNvPr>
                <p:cNvSpPr txBox="1"/>
                <p:nvPr/>
              </p:nvSpPr>
              <p:spPr>
                <a:xfrm>
                  <a:off x="6826858" y="5163380"/>
                  <a:ext cx="21757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26DD1D5D-F1DE-0764-DF65-3C378A1F0A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6858" y="5163380"/>
                  <a:ext cx="217578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108B2AB1-7B7C-8BF5-BFE8-41E4859DC2BE}"/>
                    </a:ext>
                  </a:extLst>
                </p:cNvPr>
                <p:cNvSpPr txBox="1"/>
                <p:nvPr/>
              </p:nvSpPr>
              <p:spPr>
                <a:xfrm>
                  <a:off x="4000028" y="4011512"/>
                  <a:ext cx="21757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TW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108B2AB1-7B7C-8BF5-BFE8-41E4859DC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0028" y="4011512"/>
                  <a:ext cx="217578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69FDE532-C1F0-3114-52FA-7BDE5F86D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842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-0.34518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8019D1-5753-05A1-638C-7AB7314F8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火星拍到外星人腳印？照片超清晰NASA給出答案- 搜奇- 網推">
            <a:extLst>
              <a:ext uri="{FF2B5EF4-FFF2-40B4-BE49-F238E27FC236}">
                <a16:creationId xmlns:a16="http://schemas.microsoft.com/office/drawing/2014/main" id="{A947E446-7055-C261-A207-4A27AAEDB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"/>
          <a:stretch/>
        </p:blipFill>
        <p:spPr bwMode="auto">
          <a:xfrm>
            <a:off x="20" y="3011054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F0D9C7E-5C8F-8482-4FA9-8AED8B7D4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948873" cy="882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zh-TW" altLang="en-US" dirty="0">
                <a:solidFill>
                  <a:srgbClr val="FFFFFF"/>
                </a:solidFill>
              </a:rPr>
              <a:t>實例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ED35E4C0-C2CA-004B-B6B8-B952FCDD3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09" y="5370133"/>
            <a:ext cx="590550" cy="443396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9AFC4661-65D2-5F7A-35F7-08E2CF194A0B}"/>
              </a:ext>
            </a:extLst>
          </p:cNvPr>
          <p:cNvGrpSpPr/>
          <p:nvPr/>
        </p:nvGrpSpPr>
        <p:grpSpPr>
          <a:xfrm>
            <a:off x="-206888" y="4011512"/>
            <a:ext cx="5002617" cy="1851120"/>
            <a:chOff x="4000028" y="4011512"/>
            <a:chExt cx="5002617" cy="1851120"/>
          </a:xfrm>
        </p:grpSpPr>
        <p:cxnSp>
          <p:nvCxnSpPr>
            <p:cNvPr id="6" name="直線單箭頭接點 5">
              <a:extLst>
                <a:ext uri="{FF2B5EF4-FFF2-40B4-BE49-F238E27FC236}">
                  <a16:creationId xmlns:a16="http://schemas.microsoft.com/office/drawing/2014/main" id="{2B9F327A-8BB3-24E7-DD01-8636CDE0B7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8800" y="4400550"/>
              <a:ext cx="1371600" cy="1171575"/>
            </a:xfrm>
            <a:prstGeom prst="straightConnector1">
              <a:avLst/>
            </a:prstGeom>
            <a:ln w="762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1C33846D-1200-0EB6-3B7D-0D44D4ADA998}"/>
                </a:ext>
              </a:extLst>
            </p:cNvPr>
            <p:cNvCxnSpPr>
              <a:cxnSpLocks/>
            </p:cNvCxnSpPr>
            <p:nvPr/>
          </p:nvCxnSpPr>
          <p:spPr>
            <a:xfrm>
              <a:off x="5638800" y="5572125"/>
              <a:ext cx="178308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0994CE67-C810-E576-01C2-AAF68DC7FF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6420" y="4053840"/>
              <a:ext cx="0" cy="151828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48A4D773-8CBE-4DC1-C918-F574BF481F6B}"/>
                </a:ext>
              </a:extLst>
            </p:cNvPr>
            <p:cNvSpPr/>
            <p:nvPr/>
          </p:nvSpPr>
          <p:spPr>
            <a:xfrm>
              <a:off x="5754053" y="5281619"/>
              <a:ext cx="382905" cy="581013"/>
            </a:xfrm>
            <a:prstGeom prst="arc">
              <a:avLst>
                <a:gd name="adj1" fmla="val 17366422"/>
                <a:gd name="adj2" fmla="val 0"/>
              </a:avLst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AEC48F57-0485-D37D-F95A-183FB269BE0B}"/>
                    </a:ext>
                  </a:extLst>
                </p:cNvPr>
                <p:cNvSpPr txBox="1"/>
                <p:nvPr/>
              </p:nvSpPr>
              <p:spPr>
                <a:xfrm>
                  <a:off x="6062736" y="5163380"/>
                  <a:ext cx="3789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TW" altLang="en-US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AEC48F57-0485-D37D-F95A-183FB269BE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2736" y="5163380"/>
                  <a:ext cx="378950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60E12094-8B10-D710-48DA-9F5488F4F8D0}"/>
                    </a:ext>
                  </a:extLst>
                </p:cNvPr>
                <p:cNvSpPr txBox="1"/>
                <p:nvPr/>
              </p:nvSpPr>
              <p:spPr>
                <a:xfrm>
                  <a:off x="6941757" y="4053840"/>
                  <a:ext cx="4725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60E12094-8B10-D710-48DA-9F5488F4F8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1757" y="4053840"/>
                  <a:ext cx="472501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6F44EF91-358A-DEAC-5178-251617B9B7BA}"/>
                    </a:ext>
                  </a:extLst>
                </p:cNvPr>
                <p:cNvSpPr txBox="1"/>
                <p:nvPr/>
              </p:nvSpPr>
              <p:spPr>
                <a:xfrm>
                  <a:off x="6826858" y="5163380"/>
                  <a:ext cx="21757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TW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6F44EF91-358A-DEAC-5178-251617B9B7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6858" y="5163380"/>
                  <a:ext cx="217578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C98A583A-61C9-59D9-DAFA-AC3503D29AA9}"/>
                    </a:ext>
                  </a:extLst>
                </p:cNvPr>
                <p:cNvSpPr txBox="1"/>
                <p:nvPr/>
              </p:nvSpPr>
              <p:spPr>
                <a:xfrm>
                  <a:off x="4000028" y="4011512"/>
                  <a:ext cx="21757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lang="en-US" altLang="zh-TW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zh-TW" alt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C98A583A-61C9-59D9-DAFA-AC3503D29A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0028" y="4011512"/>
                  <a:ext cx="217578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5E70B59C-9192-FB50-85F4-62D3494EDE22}"/>
              </a:ext>
            </a:extLst>
          </p:cNvPr>
          <p:cNvGrpSpPr/>
          <p:nvPr/>
        </p:nvGrpSpPr>
        <p:grpSpPr>
          <a:xfrm>
            <a:off x="9457159" y="2031593"/>
            <a:ext cx="2138534" cy="2206913"/>
            <a:chOff x="9810750" y="2012662"/>
            <a:chExt cx="2138534" cy="2206913"/>
          </a:xfrm>
        </p:grpSpPr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206950C0-C07C-CFD5-942F-32A6233E6700}"/>
                </a:ext>
              </a:extLst>
            </p:cNvPr>
            <p:cNvCxnSpPr/>
            <p:nvPr/>
          </p:nvCxnSpPr>
          <p:spPr>
            <a:xfrm>
              <a:off x="9810750" y="2305050"/>
              <a:ext cx="0" cy="19145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0FF49ACD-6196-79DB-3F5D-169B5414FA29}"/>
                    </a:ext>
                  </a:extLst>
                </p:cNvPr>
                <p:cNvSpPr txBox="1"/>
                <p:nvPr/>
              </p:nvSpPr>
              <p:spPr>
                <a:xfrm>
                  <a:off x="9810750" y="2012662"/>
                  <a:ext cx="2138534" cy="6646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zh-TW" altLang="en-US" sz="32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火星</m:t>
                            </m:r>
                          </m:sub>
                        </m:sSub>
                        <m:r>
                          <a:rPr lang="en-US" altLang="zh-TW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≒</m:t>
                        </m:r>
                        <m:r>
                          <a:rPr lang="en-US" altLang="zh-TW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3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0FF49ACD-6196-79DB-3F5D-169B5414FA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0750" y="2012662"/>
                  <a:ext cx="2138534" cy="66460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8D9A99E4-4A9C-7965-179A-C194CC4D3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CB5A2-1244-4ED0-AD7A-70636841ED1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185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22222E-6 C 0.05026 -0.0831 -0.00677 0.00949 0.04427 -0.0713 C 0.09752 -0.14699 0.2263 -0.30023 0.31341 -0.30139 C 0.40026 -0.30255 0.45859 -0.23172 0.52838 -0.14537 C 0.58815 -0.06412 0.58255 -0.08403 0.63385 -0.00324 " pathEditMode="relative" rAng="0" ptsTypes="AAAAA">
                                      <p:cBhvr>
                                        <p:cTn id="11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93" y="-1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7670A325814A944FA6C9D6AE2BFD3BD0" ma:contentTypeVersion="5" ma:contentTypeDescription="建立新的文件。" ma:contentTypeScope="" ma:versionID="04c54a8ca2633513c7999c9b7eafa387">
  <xsd:schema xmlns:xsd="http://www.w3.org/2001/XMLSchema" xmlns:xs="http://www.w3.org/2001/XMLSchema" xmlns:p="http://schemas.microsoft.com/office/2006/metadata/properties" xmlns:ns3="8524d162-22cf-4d59-b755-3a286e626547" targetNamespace="http://schemas.microsoft.com/office/2006/metadata/properties" ma:root="true" ma:fieldsID="5b0d53e70527ec291f79376efe0135dd" ns3:_="">
    <xsd:import namespace="8524d162-22cf-4d59-b755-3a286e62654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24d162-22cf-4d59-b755-3a286e6265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65680A0-72C5-4C58-90BF-88B4392637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24d162-22cf-4d59-b755-3a286e6265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9A544C-1FA5-4490-AF9E-281116FBC4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FEEBED-9DC8-41EE-AE5F-C3C90170985E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www.w3.org/XML/1998/namespace"/>
    <ds:schemaRef ds:uri="http://purl.org/dc/terms/"/>
    <ds:schemaRef ds:uri="8524d162-22cf-4d59-b755-3a286e62654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611</TotalTime>
  <Words>6025</Words>
  <Application>Microsoft Office PowerPoint</Application>
  <PresentationFormat>寬螢幕</PresentationFormat>
  <Paragraphs>1104</Paragraphs>
  <Slides>44</Slides>
  <Notes>27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0" baseType="lpstr">
      <vt:lpstr>Aptos</vt:lpstr>
      <vt:lpstr>Arial</vt:lpstr>
      <vt:lpstr>Cambria Math</vt:lpstr>
      <vt:lpstr>Consolas</vt:lpstr>
      <vt:lpstr>Times New Roman</vt:lpstr>
      <vt:lpstr>Office 佈景主題</vt:lpstr>
      <vt:lpstr>TEACHING EDGE</vt:lpstr>
      <vt:lpstr>Teaching Flow</vt:lpstr>
      <vt:lpstr>Teaching Flow</vt:lpstr>
      <vt:lpstr>Activity Flow Control</vt:lpstr>
      <vt:lpstr>實例</vt:lpstr>
      <vt:lpstr>實例</vt:lpstr>
      <vt:lpstr>實例</vt:lpstr>
      <vt:lpstr>實例</vt:lpstr>
      <vt:lpstr>實例</vt:lpstr>
      <vt:lpstr>實例</vt:lpstr>
      <vt:lpstr>實例</vt:lpstr>
      <vt:lpstr>實例</vt:lpstr>
      <vt:lpstr>實例</vt:lpstr>
      <vt:lpstr>實例</vt:lpstr>
      <vt:lpstr>實例</vt:lpstr>
      <vt:lpstr>實例</vt:lpstr>
      <vt:lpstr>實例</vt:lpstr>
      <vt:lpstr>Teaching Flow</vt:lpstr>
      <vt:lpstr>Teaching Flow</vt:lpstr>
      <vt:lpstr>Procedural Timing Control</vt:lpstr>
      <vt:lpstr>實例</vt:lpstr>
      <vt:lpstr>實例</vt:lpstr>
      <vt:lpstr>實例</vt:lpstr>
      <vt:lpstr>實例</vt:lpstr>
      <vt:lpstr>實例</vt:lpstr>
      <vt:lpstr>實例</vt:lpstr>
      <vt:lpstr>Teaching Flow</vt:lpstr>
      <vt:lpstr>Teaching Flow</vt:lpstr>
      <vt:lpstr>PowerPoint 簡報</vt:lpstr>
      <vt:lpstr>實例</vt:lpstr>
      <vt:lpstr>實例</vt:lpstr>
      <vt:lpstr>實例</vt:lpstr>
      <vt:lpstr>實例</vt:lpstr>
      <vt:lpstr>實例</vt:lpstr>
      <vt:lpstr>實例</vt:lpstr>
      <vt:lpstr>實例</vt:lpstr>
      <vt:lpstr>實例</vt:lpstr>
      <vt:lpstr>實例</vt:lpstr>
      <vt:lpstr>實例</vt:lpstr>
      <vt:lpstr>實例</vt:lpstr>
      <vt:lpstr>實例</vt:lpstr>
      <vt:lpstr>隨堂測驗 (intra assignment delay)</vt:lpstr>
      <vt:lpstr>隨堂測驗 (intra assignment delay)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M113010192</dc:creator>
  <cp:lastModifiedBy>M113010192</cp:lastModifiedBy>
  <cp:revision>196</cp:revision>
  <dcterms:created xsi:type="dcterms:W3CDTF">2024-11-05T02:58:24Z</dcterms:created>
  <dcterms:modified xsi:type="dcterms:W3CDTF">2024-11-12T14:23:13Z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0x0101007670A325814A944FA6C9D6AE2BFD3BD0</vt:lpwstr>
  </property>
</Properties>
</file>